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2" r:id="rId3"/>
    <p:sldId id="284" r:id="rId4"/>
    <p:sldId id="289" r:id="rId5"/>
    <p:sldId id="285" r:id="rId6"/>
    <p:sldId id="291" r:id="rId7"/>
    <p:sldId id="286" r:id="rId8"/>
    <p:sldId id="287" r:id="rId9"/>
  </p:sldIdLst>
  <p:sldSz cx="12192000" cy="6858000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rednji slog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8A07BB-5184-4F00-9EA5-AECC2DED6A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2431"/>
            <a:ext cx="9144000" cy="231289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sl-SI" dirty="0"/>
              <a:t>Kliknite za naslov prezentacije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9D1C4AF-AD2F-47E4-BFE9-F12308A993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5135324"/>
            <a:ext cx="9144000" cy="8202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 za druge podatke: avtor, datum, …</a:t>
            </a: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5E32141C-C1EB-46BC-ADC4-A1023B9A4F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Slika 14" descr="Slika, ki vsebuje besede besedilo&#10;&#10;Opis je samodejno ustvarjen">
            <a:extLst>
              <a:ext uri="{FF2B5EF4-FFF2-40B4-BE49-F238E27FC236}">
                <a16:creationId xmlns:a16="http://schemas.microsoft.com/office/drawing/2014/main" id="{5F47C3F5-1795-40B1-A02E-496C59DC85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29" y="93116"/>
            <a:ext cx="6432397" cy="135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8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5F1378-59F1-4DDD-8DF2-14E1E4B9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517D4E-3A64-48D4-A6B0-70F5F7694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B65D92A-62F8-4BCB-93A2-666B8013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88806" y="6364475"/>
            <a:ext cx="2292594" cy="365125"/>
          </a:xfrm>
          <a:prstGeom prst="rect">
            <a:avLst/>
          </a:prstGeom>
        </p:spPr>
        <p:txBody>
          <a:bodyPr/>
          <a:lstStyle/>
          <a:p>
            <a:fld id="{C581B548-B325-474A-8382-32804F0EDB35}" type="datetimeFigureOut">
              <a:rPr lang="sl-SI" smtClean="0"/>
              <a:t>21.10.2024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20D5A1A-4A99-4014-8FDE-AFC0FAB4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A33A78C-B35E-4BD8-B4BE-1DF93031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E970-F919-4974-BEDE-802C85F7F7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392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B49B89-41DB-4692-A669-DF50E81D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69065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09ADD74-F7E9-4817-B7CD-2C55995C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06" y="136525"/>
            <a:ext cx="10064994" cy="1136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/>
              <a:t>Naslov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4C542B2-DEBB-49C3-98C6-CB051FB1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8806" y="1825625"/>
            <a:ext cx="100649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Prva raven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0A350CCF-5CCE-4ECC-B816-5BABB0A0A1B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" y="6015318"/>
            <a:ext cx="1288806" cy="842681"/>
          </a:xfrm>
          <a:prstGeom prst="rect">
            <a:avLst/>
          </a:prstGeom>
        </p:spPr>
      </p:pic>
      <p:cxnSp>
        <p:nvCxnSpPr>
          <p:cNvPr id="10" name="Raven povezovalnik 9">
            <a:extLst>
              <a:ext uri="{FF2B5EF4-FFF2-40B4-BE49-F238E27FC236}">
                <a16:creationId xmlns:a16="http://schemas.microsoft.com/office/drawing/2014/main" id="{F90D0235-6C29-4BC1-94AD-8323820EBB4D}"/>
              </a:ext>
            </a:extLst>
          </p:cNvPr>
          <p:cNvCxnSpPr/>
          <p:nvPr userDrawn="1"/>
        </p:nvCxnSpPr>
        <p:spPr>
          <a:xfrm>
            <a:off x="0" y="1276350"/>
            <a:ext cx="12192000" cy="0"/>
          </a:xfrm>
          <a:prstGeom prst="line">
            <a:avLst/>
          </a:prstGeom>
          <a:ln w="88900">
            <a:solidFill>
              <a:srgbClr val="005E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49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E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85EFDC-DC94-4804-B9E1-0B594F73A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896" y="1602297"/>
            <a:ext cx="10675917" cy="1669409"/>
          </a:xfrm>
        </p:spPr>
        <p:txBody>
          <a:bodyPr>
            <a:noAutofit/>
          </a:bodyPr>
          <a:lstStyle/>
          <a:p>
            <a:pPr algn="ctr"/>
            <a:br>
              <a:rPr lang="sl-SI" sz="4800" dirty="0"/>
            </a:br>
            <a:r>
              <a:rPr lang="sl-SI" sz="4800" dirty="0"/>
              <a:t>MP na ravni artikla in sistema artiklov</a:t>
            </a:r>
            <a:br>
              <a:rPr lang="sl-SI" sz="4800" dirty="0"/>
            </a:br>
            <a:r>
              <a:rPr lang="sl-SI" sz="4800" dirty="0"/>
              <a:t>ter druge spremembe, uvedba 1. 12. 2024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26A0CE0-26FE-4326-A1C8-A5C259AA1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96" y="4269997"/>
            <a:ext cx="10675916" cy="1115736"/>
          </a:xfrm>
        </p:spPr>
        <p:txBody>
          <a:bodyPr>
            <a:normAutofit/>
          </a:bodyPr>
          <a:lstStyle/>
          <a:p>
            <a:pPr algn="ctr"/>
            <a:r>
              <a:rPr lang="sl-SI" dirty="0"/>
              <a:t>Delavnica za dobavitelje in SW hiše, dne 23. 10. 2024, Microsoft Teams</a:t>
            </a:r>
            <a:endParaRPr lang="sl-SI" dirty="0">
              <a:solidFill>
                <a:srgbClr val="C00000"/>
              </a:solidFill>
            </a:endParaRPr>
          </a:p>
          <a:p>
            <a:pPr algn="ctr"/>
            <a:r>
              <a:rPr lang="sl-SI" dirty="0"/>
              <a:t>ZZZS Direkcija, Oddelek za medicinske pripomočke</a:t>
            </a:r>
          </a:p>
        </p:txBody>
      </p:sp>
    </p:spTree>
    <p:extLst>
      <p:ext uri="{BB962C8B-B14F-4D97-AF65-F5344CB8AC3E}">
        <p14:creationId xmlns:p14="http://schemas.microsoft.com/office/powerpoint/2010/main" val="347979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7040A5-7A1E-EB7A-A0AF-7D06FE11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Predpis in izdaja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9D8EA5A-789C-CB33-D588-D3B6CBEB9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400" dirty="0"/>
              <a:t>Predpis na naročilnico za MP – izdaja artiklov:</a:t>
            </a:r>
          </a:p>
          <a:p>
            <a:r>
              <a:rPr lang="sl-SI" sz="2400" dirty="0"/>
              <a:t>na nivoju vrste MP,</a:t>
            </a:r>
          </a:p>
          <a:p>
            <a:r>
              <a:rPr lang="sl-SI" sz="2400" dirty="0"/>
              <a:t>količina </a:t>
            </a:r>
            <a:r>
              <a:rPr lang="sl-SI" sz="2400" b="1" dirty="0"/>
              <a:t>vedno </a:t>
            </a:r>
            <a:r>
              <a:rPr lang="sl-SI" sz="2400" dirty="0"/>
              <a:t>enaka 1,</a:t>
            </a:r>
          </a:p>
          <a:p>
            <a:r>
              <a:rPr lang="sl-SI" sz="2400" dirty="0"/>
              <a:t>obdobje 90 ali 180 ali 270 ali 360 dni</a:t>
            </a:r>
          </a:p>
          <a:p>
            <a:endParaRPr lang="sl-SI" sz="2400" dirty="0"/>
          </a:p>
          <a:p>
            <a:pPr marL="0" indent="0">
              <a:buNone/>
            </a:pPr>
            <a:r>
              <a:rPr lang="sl-SI" sz="2400" dirty="0"/>
              <a:t>Izdaja:</a:t>
            </a:r>
          </a:p>
          <a:p>
            <a:r>
              <a:rPr lang="sl-SI" sz="2400" dirty="0"/>
              <a:t>na nivoju artikla – količina, ki zadostuje za 90 dni (glede na življenjsko dobo artikla)</a:t>
            </a:r>
          </a:p>
          <a:p>
            <a:r>
              <a:rPr lang="sl-SI" sz="2400" dirty="0"/>
              <a:t>na nivoju sistema artiklov – </a:t>
            </a:r>
            <a:r>
              <a:rPr lang="sl-SI" sz="2400" b="1" dirty="0"/>
              <a:t>vedno</a:t>
            </a:r>
            <a:r>
              <a:rPr lang="sl-SI" sz="2400" dirty="0"/>
              <a:t> 1 sistem za obdobje 90 dni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572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601474-A23F-3031-6DDE-539AD0D8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Izdaja artikla – primer 1 in 2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7CD3B8-F3A0-CE42-F584-FF36141F2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Primer 1 – izdaja inzulinske črpalke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Primer 2 – izdaja oddajnika za kontinuirano merjenje glukoze v medceličnini (naročilnica izdana pred 1. 12. 2024)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6" name="Označba mesta vsebine 6">
            <a:extLst>
              <a:ext uri="{FF2B5EF4-FFF2-40B4-BE49-F238E27FC236}">
                <a16:creationId xmlns:a16="http://schemas.microsoft.com/office/drawing/2014/main" id="{75906ED7-7019-9FF3-5609-ED3807C984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711265"/>
              </p:ext>
            </p:extLst>
          </p:nvPr>
        </p:nvGraphicFramePr>
        <p:xfrm>
          <a:off x="1253974" y="2381359"/>
          <a:ext cx="9684052" cy="127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300">
                  <a:extLst>
                    <a:ext uri="{9D8B030D-6E8A-4147-A177-3AD203B41FA5}">
                      <a16:colId xmlns:a16="http://schemas.microsoft.com/office/drawing/2014/main" val="279531985"/>
                    </a:ext>
                  </a:extLst>
                </a:gridCol>
                <a:gridCol w="1217127">
                  <a:extLst>
                    <a:ext uri="{9D8B030D-6E8A-4147-A177-3AD203B41FA5}">
                      <a16:colId xmlns:a16="http://schemas.microsoft.com/office/drawing/2014/main" val="3042677390"/>
                    </a:ext>
                  </a:extLst>
                </a:gridCol>
                <a:gridCol w="1895249">
                  <a:extLst>
                    <a:ext uri="{9D8B030D-6E8A-4147-A177-3AD203B41FA5}">
                      <a16:colId xmlns:a16="http://schemas.microsoft.com/office/drawing/2014/main" val="1588995356"/>
                    </a:ext>
                  </a:extLst>
                </a:gridCol>
                <a:gridCol w="1225859">
                  <a:extLst>
                    <a:ext uri="{9D8B030D-6E8A-4147-A177-3AD203B41FA5}">
                      <a16:colId xmlns:a16="http://schemas.microsoft.com/office/drawing/2014/main" val="3696741815"/>
                    </a:ext>
                  </a:extLst>
                </a:gridCol>
                <a:gridCol w="1135027">
                  <a:extLst>
                    <a:ext uri="{9D8B030D-6E8A-4147-A177-3AD203B41FA5}">
                      <a16:colId xmlns:a16="http://schemas.microsoft.com/office/drawing/2014/main" val="1443441030"/>
                    </a:ext>
                  </a:extLst>
                </a:gridCol>
                <a:gridCol w="1520420">
                  <a:extLst>
                    <a:ext uri="{9D8B030D-6E8A-4147-A177-3AD203B41FA5}">
                      <a16:colId xmlns:a16="http://schemas.microsoft.com/office/drawing/2014/main" val="1783101616"/>
                    </a:ext>
                  </a:extLst>
                </a:gridCol>
                <a:gridCol w="1901070">
                  <a:extLst>
                    <a:ext uri="{9D8B030D-6E8A-4147-A177-3AD203B41FA5}">
                      <a16:colId xmlns:a16="http://schemas.microsoft.com/office/drawing/2014/main" val="3102586314"/>
                    </a:ext>
                  </a:extLst>
                </a:gridCol>
              </a:tblGrid>
              <a:tr h="71418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Cenovni standard artikla z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b"/>
                </a:tc>
                <a:extLst>
                  <a:ext uri="{0D108BD9-81ED-4DB2-BD59-A6C34878D82A}">
                    <a16:rowId xmlns:a16="http://schemas.microsoft.com/office/drawing/2014/main" val="1035097221"/>
                  </a:ext>
                </a:extLst>
              </a:tr>
              <a:tr h="527259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1000002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MiniMed</a:t>
                      </a:r>
                      <a:r>
                        <a:rPr lang="sl-SI" sz="1600" u="none" strike="noStrike" dirty="0">
                          <a:effectLst/>
                        </a:rPr>
                        <a:t> 740G inzulinska črpalka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2.879,85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1460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62" marR="17462" marT="17462" marB="0" anchor="ctr"/>
                </a:tc>
                <a:extLst>
                  <a:ext uri="{0D108BD9-81ED-4DB2-BD59-A6C34878D82A}">
                    <a16:rowId xmlns:a16="http://schemas.microsoft.com/office/drawing/2014/main" val="1387474613"/>
                  </a:ext>
                </a:extLst>
              </a:tr>
            </a:tbl>
          </a:graphicData>
        </a:graphic>
      </p:graphicFrame>
      <p:graphicFrame>
        <p:nvGraphicFramePr>
          <p:cNvPr id="7" name="Označba mesta vsebine 9">
            <a:extLst>
              <a:ext uri="{FF2B5EF4-FFF2-40B4-BE49-F238E27FC236}">
                <a16:creationId xmlns:a16="http://schemas.microsoft.com/office/drawing/2014/main" id="{7B5D467C-8DE3-87AE-9714-62E2B52691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969287"/>
              </p:ext>
            </p:extLst>
          </p:nvPr>
        </p:nvGraphicFramePr>
        <p:xfrm>
          <a:off x="1247870" y="4765971"/>
          <a:ext cx="9674596" cy="12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600">
                  <a:extLst>
                    <a:ext uri="{9D8B030D-6E8A-4147-A177-3AD203B41FA5}">
                      <a16:colId xmlns:a16="http://schemas.microsoft.com/office/drawing/2014/main" val="3507316365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638244790"/>
                    </a:ext>
                  </a:extLst>
                </a:gridCol>
                <a:gridCol w="1870745">
                  <a:extLst>
                    <a:ext uri="{9D8B030D-6E8A-4147-A177-3AD203B41FA5}">
                      <a16:colId xmlns:a16="http://schemas.microsoft.com/office/drawing/2014/main" val="1935693903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3803172841"/>
                    </a:ext>
                  </a:extLst>
                </a:gridCol>
                <a:gridCol w="1140903">
                  <a:extLst>
                    <a:ext uri="{9D8B030D-6E8A-4147-A177-3AD203B41FA5}">
                      <a16:colId xmlns:a16="http://schemas.microsoft.com/office/drawing/2014/main" val="3726947644"/>
                    </a:ext>
                  </a:extLst>
                </a:gridCol>
                <a:gridCol w="1510018">
                  <a:extLst>
                    <a:ext uri="{9D8B030D-6E8A-4147-A177-3AD203B41FA5}">
                      <a16:colId xmlns:a16="http://schemas.microsoft.com/office/drawing/2014/main" val="824264134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1203270736"/>
                    </a:ext>
                  </a:extLst>
                </a:gridCol>
              </a:tblGrid>
              <a:tr h="70789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Cenovni standard artikla z DDV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extLst>
                  <a:ext uri="{0D108BD9-81ED-4DB2-BD59-A6C34878D82A}">
                    <a16:rowId xmlns:a16="http://schemas.microsoft.com/office/drawing/2014/main" val="979644784"/>
                  </a:ext>
                </a:extLst>
              </a:tr>
              <a:tr h="451717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1248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1000032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>
                          <a:effectLst/>
                        </a:rPr>
                        <a:t>Guardian Link 3 oddajnik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432,79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0130" marR="20130" marT="20130" marB="0" anchor="ctr"/>
                </a:tc>
                <a:extLst>
                  <a:ext uri="{0D108BD9-81ED-4DB2-BD59-A6C34878D82A}">
                    <a16:rowId xmlns:a16="http://schemas.microsoft.com/office/drawing/2014/main" val="401519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12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601474-A23F-3031-6DDE-539AD0D8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Izdaja artikla – primer 3 in 4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7CD3B8-F3A0-CE42-F584-FF36141F2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Primer 3 – izdaja sistema za merjenje glukoze v medceličnini – zahtevnega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Primer 4 – izdaja medicinskega pripomočka za zaščito ustne sluznice</a:t>
            </a:r>
          </a:p>
        </p:txBody>
      </p:sp>
      <p:graphicFrame>
        <p:nvGraphicFramePr>
          <p:cNvPr id="4" name="Označba mesta vsebine 9">
            <a:extLst>
              <a:ext uri="{FF2B5EF4-FFF2-40B4-BE49-F238E27FC236}">
                <a16:creationId xmlns:a16="http://schemas.microsoft.com/office/drawing/2014/main" id="{4D402ECC-63DE-977D-F615-82FEBCDC2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6992976"/>
              </p:ext>
            </p:extLst>
          </p:nvPr>
        </p:nvGraphicFramePr>
        <p:xfrm>
          <a:off x="1288806" y="2827316"/>
          <a:ext cx="9674596" cy="120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600">
                  <a:extLst>
                    <a:ext uri="{9D8B030D-6E8A-4147-A177-3AD203B41FA5}">
                      <a16:colId xmlns:a16="http://schemas.microsoft.com/office/drawing/2014/main" val="3507316365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638244790"/>
                    </a:ext>
                  </a:extLst>
                </a:gridCol>
                <a:gridCol w="1870745">
                  <a:extLst>
                    <a:ext uri="{9D8B030D-6E8A-4147-A177-3AD203B41FA5}">
                      <a16:colId xmlns:a16="http://schemas.microsoft.com/office/drawing/2014/main" val="1935693903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3803172841"/>
                    </a:ext>
                  </a:extLst>
                </a:gridCol>
                <a:gridCol w="1140903">
                  <a:extLst>
                    <a:ext uri="{9D8B030D-6E8A-4147-A177-3AD203B41FA5}">
                      <a16:colId xmlns:a16="http://schemas.microsoft.com/office/drawing/2014/main" val="3726947644"/>
                    </a:ext>
                  </a:extLst>
                </a:gridCol>
                <a:gridCol w="1510018">
                  <a:extLst>
                    <a:ext uri="{9D8B030D-6E8A-4147-A177-3AD203B41FA5}">
                      <a16:colId xmlns:a16="http://schemas.microsoft.com/office/drawing/2014/main" val="824264134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1203270736"/>
                    </a:ext>
                  </a:extLst>
                </a:gridCol>
              </a:tblGrid>
              <a:tr h="70789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Cenovni standard artikla z DDV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extLst>
                  <a:ext uri="{0D108BD9-81ED-4DB2-BD59-A6C34878D82A}">
                    <a16:rowId xmlns:a16="http://schemas.microsoft.com/office/drawing/2014/main" val="979644784"/>
                  </a:ext>
                </a:extLst>
              </a:tr>
              <a:tr h="451717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1257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1000026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>
                          <a:effectLst/>
                        </a:rPr>
                        <a:t>Nano senzor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60,50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14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7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extLst>
                  <a:ext uri="{0D108BD9-81ED-4DB2-BD59-A6C34878D82A}">
                    <a16:rowId xmlns:a16="http://schemas.microsoft.com/office/drawing/2014/main" val="4015195182"/>
                  </a:ext>
                </a:extLst>
              </a:tr>
            </a:tbl>
          </a:graphicData>
        </a:graphic>
      </p:graphicFrame>
      <p:graphicFrame>
        <p:nvGraphicFramePr>
          <p:cNvPr id="5" name="Označba mesta vsebine 9">
            <a:extLst>
              <a:ext uri="{FF2B5EF4-FFF2-40B4-BE49-F238E27FC236}">
                <a16:creationId xmlns:a16="http://schemas.microsoft.com/office/drawing/2014/main" id="{728AF1D9-6160-8B07-D833-A1AB951429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008646"/>
              </p:ext>
            </p:extLst>
          </p:nvPr>
        </p:nvGraphicFramePr>
        <p:xfrm>
          <a:off x="1228598" y="5110519"/>
          <a:ext cx="9674596" cy="12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600">
                  <a:extLst>
                    <a:ext uri="{9D8B030D-6E8A-4147-A177-3AD203B41FA5}">
                      <a16:colId xmlns:a16="http://schemas.microsoft.com/office/drawing/2014/main" val="3507316365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638244790"/>
                    </a:ext>
                  </a:extLst>
                </a:gridCol>
                <a:gridCol w="1870745">
                  <a:extLst>
                    <a:ext uri="{9D8B030D-6E8A-4147-A177-3AD203B41FA5}">
                      <a16:colId xmlns:a16="http://schemas.microsoft.com/office/drawing/2014/main" val="1935693903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3803172841"/>
                    </a:ext>
                  </a:extLst>
                </a:gridCol>
                <a:gridCol w="1140903">
                  <a:extLst>
                    <a:ext uri="{9D8B030D-6E8A-4147-A177-3AD203B41FA5}">
                      <a16:colId xmlns:a16="http://schemas.microsoft.com/office/drawing/2014/main" val="3726947644"/>
                    </a:ext>
                  </a:extLst>
                </a:gridCol>
                <a:gridCol w="1510018">
                  <a:extLst>
                    <a:ext uri="{9D8B030D-6E8A-4147-A177-3AD203B41FA5}">
                      <a16:colId xmlns:a16="http://schemas.microsoft.com/office/drawing/2014/main" val="824264134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1203270736"/>
                    </a:ext>
                  </a:extLst>
                </a:gridCol>
              </a:tblGrid>
              <a:tr h="70789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Cenovni standard artikla z DDV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b"/>
                </a:tc>
                <a:extLst>
                  <a:ext uri="{0D108BD9-81ED-4DB2-BD59-A6C34878D82A}">
                    <a16:rowId xmlns:a16="http://schemas.microsoft.com/office/drawing/2014/main" val="979644784"/>
                  </a:ext>
                </a:extLst>
              </a:tr>
              <a:tr h="451717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1804</a:t>
                      </a: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1000051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 dirty="0">
                          <a:effectLst/>
                        </a:rPr>
                        <a:t>AfteRapid ustna voda 125 ml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15,00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</a:t>
                      </a: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45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2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30" marR="20130" marT="20130" marB="0" anchor="ctr"/>
                </a:tc>
                <a:extLst>
                  <a:ext uri="{0D108BD9-81ED-4DB2-BD59-A6C34878D82A}">
                    <a16:rowId xmlns:a16="http://schemas.microsoft.com/office/drawing/2014/main" val="401519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12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B2F28F-8A49-8084-051E-E910F4D5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Izdaja sistema artiklov – primer 1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C3B03E-89D1-5FC5-6DA0-AC3C3AA13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825625"/>
            <a:ext cx="10064993" cy="4895850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>
              <a:lnSpc>
                <a:spcPct val="150000"/>
              </a:lnSpc>
              <a:buNone/>
            </a:pPr>
            <a:r>
              <a:rPr lang="sl-SI" sz="1800" dirty="0"/>
              <a:t>Vrednost sistema artiklov = 9 x 45 € (senzor) + 1 x 128 € (oddajnik) + 1 x 60 € (sprejemnik) = 593 €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1800" dirty="0"/>
              <a:t>2. izdaja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2000009 MDSS Dexcom G6 senzor, oddajnik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značba mesta vsebine 3">
            <a:extLst>
              <a:ext uri="{FF2B5EF4-FFF2-40B4-BE49-F238E27FC236}">
                <a16:creationId xmlns:a16="http://schemas.microsoft.com/office/drawing/2014/main" id="{180CCBB9-CA20-28EA-8226-DD358CA23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215694"/>
              </p:ext>
            </p:extLst>
          </p:nvPr>
        </p:nvGraphicFramePr>
        <p:xfrm>
          <a:off x="868768" y="1462553"/>
          <a:ext cx="10506460" cy="145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026">
                  <a:extLst>
                    <a:ext uri="{9D8B030D-6E8A-4147-A177-3AD203B41FA5}">
                      <a16:colId xmlns:a16="http://schemas.microsoft.com/office/drawing/2014/main" val="1527052785"/>
                    </a:ext>
                  </a:extLst>
                </a:gridCol>
                <a:gridCol w="1104136">
                  <a:extLst>
                    <a:ext uri="{9D8B030D-6E8A-4147-A177-3AD203B41FA5}">
                      <a16:colId xmlns:a16="http://schemas.microsoft.com/office/drawing/2014/main" val="3772672727"/>
                    </a:ext>
                  </a:extLst>
                </a:gridCol>
                <a:gridCol w="4103416">
                  <a:extLst>
                    <a:ext uri="{9D8B030D-6E8A-4147-A177-3AD203B41FA5}">
                      <a16:colId xmlns:a16="http://schemas.microsoft.com/office/drawing/2014/main" val="2229153145"/>
                    </a:ext>
                  </a:extLst>
                </a:gridCol>
                <a:gridCol w="1125259">
                  <a:extLst>
                    <a:ext uri="{9D8B030D-6E8A-4147-A177-3AD203B41FA5}">
                      <a16:colId xmlns:a16="http://schemas.microsoft.com/office/drawing/2014/main" val="1181505327"/>
                    </a:ext>
                  </a:extLst>
                </a:gridCol>
                <a:gridCol w="1009090">
                  <a:extLst>
                    <a:ext uri="{9D8B030D-6E8A-4147-A177-3AD203B41FA5}">
                      <a16:colId xmlns:a16="http://schemas.microsoft.com/office/drawing/2014/main" val="2218907144"/>
                    </a:ext>
                  </a:extLst>
                </a:gridCol>
                <a:gridCol w="1450004">
                  <a:extLst>
                    <a:ext uri="{9D8B030D-6E8A-4147-A177-3AD203B41FA5}">
                      <a16:colId xmlns:a16="http://schemas.microsoft.com/office/drawing/2014/main" val="3058342478"/>
                    </a:ext>
                  </a:extLst>
                </a:gridCol>
                <a:gridCol w="998529">
                  <a:extLst>
                    <a:ext uri="{9D8B030D-6E8A-4147-A177-3AD203B41FA5}">
                      <a16:colId xmlns:a16="http://schemas.microsoft.com/office/drawing/2014/main" val="800929170"/>
                    </a:ext>
                  </a:extLst>
                </a:gridCol>
              </a:tblGrid>
              <a:tr h="101534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šifra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naziv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Število sistemov artiklov MP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Doba trajanja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Maksimalna vrednost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Stopnja DDV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extLst>
                  <a:ext uri="{0D108BD9-81ED-4DB2-BD59-A6C34878D82A}">
                    <a16:rowId xmlns:a16="http://schemas.microsoft.com/office/drawing/2014/main" val="1409615587"/>
                  </a:ext>
                </a:extLst>
              </a:tr>
              <a:tr h="43622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1257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2000010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>
                          <a:effectLst/>
                        </a:rPr>
                        <a:t>MDSS </a:t>
                      </a:r>
                      <a:r>
                        <a:rPr lang="sl-SI" sz="1600" u="none" strike="noStrike" dirty="0" err="1">
                          <a:effectLst/>
                        </a:rPr>
                        <a:t>Dexcom</a:t>
                      </a:r>
                      <a:r>
                        <a:rPr lang="sl-SI" sz="1600" u="none" strike="noStrike" dirty="0">
                          <a:effectLst/>
                        </a:rPr>
                        <a:t> G6 senzor, oddajnik, sprejemnik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593,00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extLst>
                  <a:ext uri="{0D108BD9-81ED-4DB2-BD59-A6C34878D82A}">
                    <a16:rowId xmlns:a16="http://schemas.microsoft.com/office/drawing/2014/main" val="1137490770"/>
                  </a:ext>
                </a:extLst>
              </a:tr>
            </a:tbl>
          </a:graphicData>
        </a:graphic>
      </p:graphicFrame>
      <p:graphicFrame>
        <p:nvGraphicFramePr>
          <p:cNvPr id="8" name="Označba mesta vsebine 6">
            <a:extLst>
              <a:ext uri="{FF2B5EF4-FFF2-40B4-BE49-F238E27FC236}">
                <a16:creationId xmlns:a16="http://schemas.microsoft.com/office/drawing/2014/main" id="{4CEEDB1A-C07D-D51C-DF15-46AAB7226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584671"/>
              </p:ext>
            </p:extLst>
          </p:nvPr>
        </p:nvGraphicFramePr>
        <p:xfrm>
          <a:off x="643466" y="3095066"/>
          <a:ext cx="10905068" cy="2217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729">
                  <a:extLst>
                    <a:ext uri="{9D8B030D-6E8A-4147-A177-3AD203B41FA5}">
                      <a16:colId xmlns:a16="http://schemas.microsoft.com/office/drawing/2014/main" val="2251390276"/>
                    </a:ext>
                  </a:extLst>
                </a:gridCol>
                <a:gridCol w="1388955">
                  <a:extLst>
                    <a:ext uri="{9D8B030D-6E8A-4147-A177-3AD203B41FA5}">
                      <a16:colId xmlns:a16="http://schemas.microsoft.com/office/drawing/2014/main" val="2713168782"/>
                    </a:ext>
                  </a:extLst>
                </a:gridCol>
                <a:gridCol w="2016677">
                  <a:extLst>
                    <a:ext uri="{9D8B030D-6E8A-4147-A177-3AD203B41FA5}">
                      <a16:colId xmlns:a16="http://schemas.microsoft.com/office/drawing/2014/main" val="1970789963"/>
                    </a:ext>
                  </a:extLst>
                </a:gridCol>
                <a:gridCol w="1398920">
                  <a:extLst>
                    <a:ext uri="{9D8B030D-6E8A-4147-A177-3AD203B41FA5}">
                      <a16:colId xmlns:a16="http://schemas.microsoft.com/office/drawing/2014/main" val="1391555300"/>
                    </a:ext>
                  </a:extLst>
                </a:gridCol>
                <a:gridCol w="1256107">
                  <a:extLst>
                    <a:ext uri="{9D8B030D-6E8A-4147-A177-3AD203B41FA5}">
                      <a16:colId xmlns:a16="http://schemas.microsoft.com/office/drawing/2014/main" val="3505451995"/>
                    </a:ext>
                  </a:extLst>
                </a:gridCol>
                <a:gridCol w="1774225">
                  <a:extLst>
                    <a:ext uri="{9D8B030D-6E8A-4147-A177-3AD203B41FA5}">
                      <a16:colId xmlns:a16="http://schemas.microsoft.com/office/drawing/2014/main" val="3729685299"/>
                    </a:ext>
                  </a:extLst>
                </a:gridCol>
                <a:gridCol w="2169455">
                  <a:extLst>
                    <a:ext uri="{9D8B030D-6E8A-4147-A177-3AD203B41FA5}">
                      <a16:colId xmlns:a16="http://schemas.microsoft.com/office/drawing/2014/main" val="2448638737"/>
                    </a:ext>
                  </a:extLst>
                </a:gridCol>
              </a:tblGrid>
              <a:tr h="78256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Cenovni standard artikla z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extLst>
                  <a:ext uri="{0D108BD9-81ED-4DB2-BD59-A6C34878D82A}">
                    <a16:rowId xmlns:a16="http://schemas.microsoft.com/office/drawing/2014/main" val="1918225248"/>
                  </a:ext>
                </a:extLst>
              </a:tr>
              <a:tr h="47817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1257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1000021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>
                          <a:effectLst/>
                        </a:rPr>
                        <a:t>DEXCOM G6 senzor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45,00</a:t>
                      </a:r>
                      <a:endParaRPr lang="sl-SI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9,5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9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extLst>
                  <a:ext uri="{0D108BD9-81ED-4DB2-BD59-A6C34878D82A}">
                    <a16:rowId xmlns:a16="http://schemas.microsoft.com/office/drawing/2014/main" val="308564864"/>
                  </a:ext>
                </a:extLst>
              </a:tr>
              <a:tr h="51172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1257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1000025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>
                          <a:effectLst/>
                        </a:rPr>
                        <a:t>DEXCOM G6 oddajnik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128,00</a:t>
                      </a:r>
                      <a:endParaRPr lang="sl-SI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extLst>
                  <a:ext uri="{0D108BD9-81ED-4DB2-BD59-A6C34878D82A}">
                    <a16:rowId xmlns:a16="http://schemas.microsoft.com/office/drawing/2014/main" val="1683467821"/>
                  </a:ext>
                </a:extLst>
              </a:tr>
              <a:tr h="444617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1257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1000024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>
                          <a:effectLst/>
                        </a:rPr>
                        <a:t>DEXCOM G6 sprejemnik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60,00</a:t>
                      </a:r>
                      <a:endParaRPr lang="sl-SI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9,5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1095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extLst>
                  <a:ext uri="{0D108BD9-81ED-4DB2-BD59-A6C34878D82A}">
                    <a16:rowId xmlns:a16="http://schemas.microsoft.com/office/drawing/2014/main" val="1135508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99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B2F28F-8A49-8084-051E-E910F4D5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Izdaja sistema artiklov – primer 2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C3B03E-89D1-5FC5-6DA0-AC3C3AA13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825625"/>
            <a:ext cx="10064993" cy="4895850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>
              <a:lnSpc>
                <a:spcPct val="150000"/>
              </a:lnSpc>
              <a:buNone/>
            </a:pPr>
            <a:r>
              <a:rPr lang="sl-SI" sz="1800" dirty="0"/>
              <a:t>Vrednost sistema artiklov = 8 x 53 € (senzor) + 1 x 32,85 € (oddajnik) = 465,85 €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1800" dirty="0"/>
              <a:t>2. izdaja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1000008 </a:t>
            </a:r>
            <a:r>
              <a:rPr lang="sl-SI" sz="1800" u="none" strike="noStrike" dirty="0">
                <a:effectLst/>
              </a:rPr>
              <a:t>Glunovo p3 senzor</a:t>
            </a:r>
            <a:endParaRPr lang="sl-SI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7" name="Označba mesta vsebine 3">
            <a:extLst>
              <a:ext uri="{FF2B5EF4-FFF2-40B4-BE49-F238E27FC236}">
                <a16:creationId xmlns:a16="http://schemas.microsoft.com/office/drawing/2014/main" id="{180CCBB9-CA20-28EA-8226-DD358CA23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003571"/>
              </p:ext>
            </p:extLst>
          </p:nvPr>
        </p:nvGraphicFramePr>
        <p:xfrm>
          <a:off x="868768" y="1462553"/>
          <a:ext cx="10506460" cy="1518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026">
                  <a:extLst>
                    <a:ext uri="{9D8B030D-6E8A-4147-A177-3AD203B41FA5}">
                      <a16:colId xmlns:a16="http://schemas.microsoft.com/office/drawing/2014/main" val="1527052785"/>
                    </a:ext>
                  </a:extLst>
                </a:gridCol>
                <a:gridCol w="1104136">
                  <a:extLst>
                    <a:ext uri="{9D8B030D-6E8A-4147-A177-3AD203B41FA5}">
                      <a16:colId xmlns:a16="http://schemas.microsoft.com/office/drawing/2014/main" val="3772672727"/>
                    </a:ext>
                  </a:extLst>
                </a:gridCol>
                <a:gridCol w="4103416">
                  <a:extLst>
                    <a:ext uri="{9D8B030D-6E8A-4147-A177-3AD203B41FA5}">
                      <a16:colId xmlns:a16="http://schemas.microsoft.com/office/drawing/2014/main" val="2229153145"/>
                    </a:ext>
                  </a:extLst>
                </a:gridCol>
                <a:gridCol w="1125259">
                  <a:extLst>
                    <a:ext uri="{9D8B030D-6E8A-4147-A177-3AD203B41FA5}">
                      <a16:colId xmlns:a16="http://schemas.microsoft.com/office/drawing/2014/main" val="1181505327"/>
                    </a:ext>
                  </a:extLst>
                </a:gridCol>
                <a:gridCol w="1009090">
                  <a:extLst>
                    <a:ext uri="{9D8B030D-6E8A-4147-A177-3AD203B41FA5}">
                      <a16:colId xmlns:a16="http://schemas.microsoft.com/office/drawing/2014/main" val="2218907144"/>
                    </a:ext>
                  </a:extLst>
                </a:gridCol>
                <a:gridCol w="1450004">
                  <a:extLst>
                    <a:ext uri="{9D8B030D-6E8A-4147-A177-3AD203B41FA5}">
                      <a16:colId xmlns:a16="http://schemas.microsoft.com/office/drawing/2014/main" val="3058342478"/>
                    </a:ext>
                  </a:extLst>
                </a:gridCol>
                <a:gridCol w="998529">
                  <a:extLst>
                    <a:ext uri="{9D8B030D-6E8A-4147-A177-3AD203B41FA5}">
                      <a16:colId xmlns:a16="http://schemas.microsoft.com/office/drawing/2014/main" val="800929170"/>
                    </a:ext>
                  </a:extLst>
                </a:gridCol>
              </a:tblGrid>
              <a:tr h="101534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šifra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naziv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Število sistemov artiklov MP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Doba trajanja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Maksimalna vrednost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Stopnja DDV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extLst>
                  <a:ext uri="{0D108BD9-81ED-4DB2-BD59-A6C34878D82A}">
                    <a16:rowId xmlns:a16="http://schemas.microsoft.com/office/drawing/2014/main" val="1409615587"/>
                  </a:ext>
                </a:extLst>
              </a:tr>
              <a:tr h="43622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1256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>
                          <a:effectLst/>
                        </a:rPr>
                        <a:t>2000004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Llins</a:t>
                      </a:r>
                      <a:r>
                        <a:rPr lang="sl-SI" sz="1600" u="none" strike="noStrike" dirty="0">
                          <a:effectLst/>
                        </a:rPr>
                        <a:t> </a:t>
                      </a:r>
                      <a:r>
                        <a:rPr lang="sl-SI" sz="1600" u="none" strike="noStrike" dirty="0" err="1">
                          <a:effectLst/>
                        </a:rPr>
                        <a:t>Service</a:t>
                      </a:r>
                      <a:r>
                        <a:rPr lang="sl-SI" sz="1600" u="none" strike="noStrike" dirty="0">
                          <a:effectLst/>
                        </a:rPr>
                        <a:t> &amp; Consulting </a:t>
                      </a:r>
                      <a:r>
                        <a:rPr lang="sl-SI" sz="1600" u="none" strike="noStrike" dirty="0" err="1">
                          <a:effectLst/>
                        </a:rPr>
                        <a:t>Glunovo</a:t>
                      </a:r>
                      <a:r>
                        <a:rPr lang="sl-SI" sz="1600" u="none" strike="noStrike" dirty="0">
                          <a:effectLst/>
                        </a:rPr>
                        <a:t> p3 senzor, oddajnik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456,85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extLst>
                  <a:ext uri="{0D108BD9-81ED-4DB2-BD59-A6C34878D82A}">
                    <a16:rowId xmlns:a16="http://schemas.microsoft.com/office/drawing/2014/main" val="1137490770"/>
                  </a:ext>
                </a:extLst>
              </a:tr>
            </a:tbl>
          </a:graphicData>
        </a:graphic>
      </p:graphicFrame>
      <p:graphicFrame>
        <p:nvGraphicFramePr>
          <p:cNvPr id="8" name="Označba mesta vsebine 6">
            <a:extLst>
              <a:ext uri="{FF2B5EF4-FFF2-40B4-BE49-F238E27FC236}">
                <a16:creationId xmlns:a16="http://schemas.microsoft.com/office/drawing/2014/main" id="{4CEEDB1A-C07D-D51C-DF15-46AAB7226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909535"/>
              </p:ext>
            </p:extLst>
          </p:nvPr>
        </p:nvGraphicFramePr>
        <p:xfrm>
          <a:off x="643466" y="3095066"/>
          <a:ext cx="10905068" cy="1772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729">
                  <a:extLst>
                    <a:ext uri="{9D8B030D-6E8A-4147-A177-3AD203B41FA5}">
                      <a16:colId xmlns:a16="http://schemas.microsoft.com/office/drawing/2014/main" val="2251390276"/>
                    </a:ext>
                  </a:extLst>
                </a:gridCol>
                <a:gridCol w="1388955">
                  <a:extLst>
                    <a:ext uri="{9D8B030D-6E8A-4147-A177-3AD203B41FA5}">
                      <a16:colId xmlns:a16="http://schemas.microsoft.com/office/drawing/2014/main" val="2713168782"/>
                    </a:ext>
                  </a:extLst>
                </a:gridCol>
                <a:gridCol w="2016677">
                  <a:extLst>
                    <a:ext uri="{9D8B030D-6E8A-4147-A177-3AD203B41FA5}">
                      <a16:colId xmlns:a16="http://schemas.microsoft.com/office/drawing/2014/main" val="1970789963"/>
                    </a:ext>
                  </a:extLst>
                </a:gridCol>
                <a:gridCol w="1398920">
                  <a:extLst>
                    <a:ext uri="{9D8B030D-6E8A-4147-A177-3AD203B41FA5}">
                      <a16:colId xmlns:a16="http://schemas.microsoft.com/office/drawing/2014/main" val="1391555300"/>
                    </a:ext>
                  </a:extLst>
                </a:gridCol>
                <a:gridCol w="1256107">
                  <a:extLst>
                    <a:ext uri="{9D8B030D-6E8A-4147-A177-3AD203B41FA5}">
                      <a16:colId xmlns:a16="http://schemas.microsoft.com/office/drawing/2014/main" val="3505451995"/>
                    </a:ext>
                  </a:extLst>
                </a:gridCol>
                <a:gridCol w="1774225">
                  <a:extLst>
                    <a:ext uri="{9D8B030D-6E8A-4147-A177-3AD203B41FA5}">
                      <a16:colId xmlns:a16="http://schemas.microsoft.com/office/drawing/2014/main" val="3729685299"/>
                    </a:ext>
                  </a:extLst>
                </a:gridCol>
                <a:gridCol w="2169455">
                  <a:extLst>
                    <a:ext uri="{9D8B030D-6E8A-4147-A177-3AD203B41FA5}">
                      <a16:colId xmlns:a16="http://schemas.microsoft.com/office/drawing/2014/main" val="2448638737"/>
                    </a:ext>
                  </a:extLst>
                </a:gridCol>
              </a:tblGrid>
              <a:tr h="78256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Cenovni standard artikla z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b"/>
                </a:tc>
                <a:extLst>
                  <a:ext uri="{0D108BD9-81ED-4DB2-BD59-A6C34878D82A}">
                    <a16:rowId xmlns:a16="http://schemas.microsoft.com/office/drawing/2014/main" val="1918225248"/>
                  </a:ext>
                </a:extLst>
              </a:tr>
              <a:tr h="47817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1256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1000008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Glunovo</a:t>
                      </a:r>
                      <a:r>
                        <a:rPr lang="sl-SI" sz="1600" u="none" strike="noStrike" dirty="0">
                          <a:effectLst/>
                        </a:rPr>
                        <a:t> p3 senzor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53,00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9,5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14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9928" marR="19928" marT="19928" marB="0" anchor="ctr"/>
                </a:tc>
                <a:extLst>
                  <a:ext uri="{0D108BD9-81ED-4DB2-BD59-A6C34878D82A}">
                    <a16:rowId xmlns:a16="http://schemas.microsoft.com/office/drawing/2014/main" val="308564864"/>
                  </a:ext>
                </a:extLst>
              </a:tr>
              <a:tr h="51172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1256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1000007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Glunovo</a:t>
                      </a:r>
                      <a:r>
                        <a:rPr lang="sl-SI" sz="1600" u="none" strike="noStrike" dirty="0">
                          <a:effectLst/>
                        </a:rPr>
                        <a:t> p3 oddajnik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32,85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1095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928" marR="19928" marT="19928" marB="0" anchor="ctr"/>
                </a:tc>
                <a:extLst>
                  <a:ext uri="{0D108BD9-81ED-4DB2-BD59-A6C34878D82A}">
                    <a16:rowId xmlns:a16="http://schemas.microsoft.com/office/drawing/2014/main" val="1683467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38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A03999-0EE2-79A8-D698-CBF9D8EE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Izdaja sistema artiklov – primer 3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92F830-0198-23FE-1A85-1C969C919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378" y="1825624"/>
            <a:ext cx="10064993" cy="4625509"/>
          </a:xfrm>
        </p:spPr>
        <p:txBody>
          <a:bodyPr/>
          <a:lstStyle/>
          <a:p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1800" dirty="0"/>
              <a:t>Vrednost sistema artiklov = 30 x 3,16 € (rezervoar) + 30 x 16,03 € (infuzijski set) = 575,70 €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C4505FDB-9B5D-3965-EE32-DA65843849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936899"/>
              </p:ext>
            </p:extLst>
          </p:nvPr>
        </p:nvGraphicFramePr>
        <p:xfrm>
          <a:off x="847339" y="1476185"/>
          <a:ext cx="10506460" cy="16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026">
                  <a:extLst>
                    <a:ext uri="{9D8B030D-6E8A-4147-A177-3AD203B41FA5}">
                      <a16:colId xmlns:a16="http://schemas.microsoft.com/office/drawing/2014/main" val="1527052785"/>
                    </a:ext>
                  </a:extLst>
                </a:gridCol>
                <a:gridCol w="1104136">
                  <a:extLst>
                    <a:ext uri="{9D8B030D-6E8A-4147-A177-3AD203B41FA5}">
                      <a16:colId xmlns:a16="http://schemas.microsoft.com/office/drawing/2014/main" val="3772672727"/>
                    </a:ext>
                  </a:extLst>
                </a:gridCol>
                <a:gridCol w="4103416">
                  <a:extLst>
                    <a:ext uri="{9D8B030D-6E8A-4147-A177-3AD203B41FA5}">
                      <a16:colId xmlns:a16="http://schemas.microsoft.com/office/drawing/2014/main" val="2229153145"/>
                    </a:ext>
                  </a:extLst>
                </a:gridCol>
                <a:gridCol w="1125259">
                  <a:extLst>
                    <a:ext uri="{9D8B030D-6E8A-4147-A177-3AD203B41FA5}">
                      <a16:colId xmlns:a16="http://schemas.microsoft.com/office/drawing/2014/main" val="1181505327"/>
                    </a:ext>
                  </a:extLst>
                </a:gridCol>
                <a:gridCol w="1009090">
                  <a:extLst>
                    <a:ext uri="{9D8B030D-6E8A-4147-A177-3AD203B41FA5}">
                      <a16:colId xmlns:a16="http://schemas.microsoft.com/office/drawing/2014/main" val="2218907144"/>
                    </a:ext>
                  </a:extLst>
                </a:gridCol>
                <a:gridCol w="1450004">
                  <a:extLst>
                    <a:ext uri="{9D8B030D-6E8A-4147-A177-3AD203B41FA5}">
                      <a16:colId xmlns:a16="http://schemas.microsoft.com/office/drawing/2014/main" val="3058342478"/>
                    </a:ext>
                  </a:extLst>
                </a:gridCol>
                <a:gridCol w="998529">
                  <a:extLst>
                    <a:ext uri="{9D8B030D-6E8A-4147-A177-3AD203B41FA5}">
                      <a16:colId xmlns:a16="http://schemas.microsoft.com/office/drawing/2014/main" val="800929170"/>
                    </a:ext>
                  </a:extLst>
                </a:gridCol>
              </a:tblGrid>
              <a:tr h="981789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šifra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naziv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Število sistemov artiklov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Doba trajanja sistema artiklov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Maksimalna vrednost sistema artiklov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Stopnja DDV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extLst>
                  <a:ext uri="{0D108BD9-81ED-4DB2-BD59-A6C34878D82A}">
                    <a16:rowId xmlns:a16="http://schemas.microsoft.com/office/drawing/2014/main" val="1409615587"/>
                  </a:ext>
                </a:extLst>
              </a:tr>
              <a:tr h="63428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1258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2000001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>
                          <a:effectLst/>
                        </a:rPr>
                        <a:t>MED TRUST </a:t>
                      </a:r>
                      <a:r>
                        <a:rPr lang="sl-SI" sz="1600" u="none" strike="noStrike" dirty="0" err="1">
                          <a:effectLst/>
                        </a:rPr>
                        <a:t>Wellion</a:t>
                      </a:r>
                      <a:r>
                        <a:rPr lang="sl-SI" sz="1600" u="none" strike="noStrike" dirty="0">
                          <a:effectLst/>
                        </a:rPr>
                        <a:t> MICRO-PUMP infuzijski set, rezervoar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575,70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extLst>
                  <a:ext uri="{0D108BD9-81ED-4DB2-BD59-A6C34878D82A}">
                    <a16:rowId xmlns:a16="http://schemas.microsoft.com/office/drawing/2014/main" val="1222121021"/>
                  </a:ext>
                </a:extLst>
              </a:tr>
            </a:tbl>
          </a:graphicData>
        </a:graphic>
      </p:graphicFrame>
      <p:graphicFrame>
        <p:nvGraphicFramePr>
          <p:cNvPr id="5" name="Označba mesta vsebine 3">
            <a:extLst>
              <a:ext uri="{FF2B5EF4-FFF2-40B4-BE49-F238E27FC236}">
                <a16:creationId xmlns:a16="http://schemas.microsoft.com/office/drawing/2014/main" id="{DA7B8600-4D76-45C3-CA38-FCF706C8DE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232656"/>
              </p:ext>
            </p:extLst>
          </p:nvPr>
        </p:nvGraphicFramePr>
        <p:xfrm>
          <a:off x="1288806" y="3304868"/>
          <a:ext cx="9684051" cy="22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74">
                  <a:extLst>
                    <a:ext uri="{9D8B030D-6E8A-4147-A177-3AD203B41FA5}">
                      <a16:colId xmlns:a16="http://schemas.microsoft.com/office/drawing/2014/main" val="3401082369"/>
                    </a:ext>
                  </a:extLst>
                </a:gridCol>
                <a:gridCol w="1027810">
                  <a:extLst>
                    <a:ext uri="{9D8B030D-6E8A-4147-A177-3AD203B41FA5}">
                      <a16:colId xmlns:a16="http://schemas.microsoft.com/office/drawing/2014/main" val="688342225"/>
                    </a:ext>
                  </a:extLst>
                </a:gridCol>
                <a:gridCol w="2546893">
                  <a:extLst>
                    <a:ext uri="{9D8B030D-6E8A-4147-A177-3AD203B41FA5}">
                      <a16:colId xmlns:a16="http://schemas.microsoft.com/office/drawing/2014/main" val="1539551320"/>
                    </a:ext>
                  </a:extLst>
                </a:gridCol>
                <a:gridCol w="1030443">
                  <a:extLst>
                    <a:ext uri="{9D8B030D-6E8A-4147-A177-3AD203B41FA5}">
                      <a16:colId xmlns:a16="http://schemas.microsoft.com/office/drawing/2014/main" val="1233825031"/>
                    </a:ext>
                  </a:extLst>
                </a:gridCol>
                <a:gridCol w="1010338">
                  <a:extLst>
                    <a:ext uri="{9D8B030D-6E8A-4147-A177-3AD203B41FA5}">
                      <a16:colId xmlns:a16="http://schemas.microsoft.com/office/drawing/2014/main" val="2742056250"/>
                    </a:ext>
                  </a:extLst>
                </a:gridCol>
                <a:gridCol w="1314922">
                  <a:extLst>
                    <a:ext uri="{9D8B030D-6E8A-4147-A177-3AD203B41FA5}">
                      <a16:colId xmlns:a16="http://schemas.microsoft.com/office/drawing/2014/main" val="3963297488"/>
                    </a:ext>
                  </a:extLst>
                </a:gridCol>
                <a:gridCol w="1612571">
                  <a:extLst>
                    <a:ext uri="{9D8B030D-6E8A-4147-A177-3AD203B41FA5}">
                      <a16:colId xmlns:a16="http://schemas.microsoft.com/office/drawing/2014/main" val="4257226370"/>
                    </a:ext>
                  </a:extLst>
                </a:gridCol>
              </a:tblGrid>
              <a:tr h="98434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Cenovni standard artikla z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b"/>
                </a:tc>
                <a:extLst>
                  <a:ext uri="{0D108BD9-81ED-4DB2-BD59-A6C34878D82A}">
                    <a16:rowId xmlns:a16="http://schemas.microsoft.com/office/drawing/2014/main" val="2337965501"/>
                  </a:ext>
                </a:extLst>
              </a:tr>
              <a:tr h="63040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1258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1000033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Wellion</a:t>
                      </a:r>
                      <a:r>
                        <a:rPr lang="sl-SI" sz="1600" u="none" strike="noStrike" dirty="0">
                          <a:effectLst/>
                        </a:rPr>
                        <a:t> MICRO-PUMP REZERVOAR za inzulin 2 ml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3,16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30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extLst>
                  <a:ext uri="{0D108BD9-81ED-4DB2-BD59-A6C34878D82A}">
                    <a16:rowId xmlns:a16="http://schemas.microsoft.com/office/drawing/2014/main" val="426898545"/>
                  </a:ext>
                </a:extLst>
              </a:tr>
              <a:tr h="671119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1258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1000034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Wellion</a:t>
                      </a:r>
                      <a:r>
                        <a:rPr lang="sl-SI" sz="1600" u="none" strike="noStrike" dirty="0">
                          <a:effectLst/>
                        </a:rPr>
                        <a:t> MICRO-PUMP INFUZIJSKI SET za inzulin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16,03</a:t>
                      </a:r>
                      <a:endParaRPr lang="sl-SI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9,5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3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30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04" marR="15804" marT="15804" marB="0" anchor="ctr"/>
                </a:tc>
                <a:extLst>
                  <a:ext uri="{0D108BD9-81ED-4DB2-BD59-A6C34878D82A}">
                    <a16:rowId xmlns:a16="http://schemas.microsoft.com/office/drawing/2014/main" val="388482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64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F760AB-6D2B-2971-CFB7-E9A88A31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Izdaja sistema artiklov – primer 4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EDA16692-86F7-04C3-3A8F-738BCAEEE6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392428"/>
              </p:ext>
            </p:extLst>
          </p:nvPr>
        </p:nvGraphicFramePr>
        <p:xfrm>
          <a:off x="847340" y="1481676"/>
          <a:ext cx="10506460" cy="141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026">
                  <a:extLst>
                    <a:ext uri="{9D8B030D-6E8A-4147-A177-3AD203B41FA5}">
                      <a16:colId xmlns:a16="http://schemas.microsoft.com/office/drawing/2014/main" val="1527052785"/>
                    </a:ext>
                  </a:extLst>
                </a:gridCol>
                <a:gridCol w="1104136">
                  <a:extLst>
                    <a:ext uri="{9D8B030D-6E8A-4147-A177-3AD203B41FA5}">
                      <a16:colId xmlns:a16="http://schemas.microsoft.com/office/drawing/2014/main" val="3772672727"/>
                    </a:ext>
                  </a:extLst>
                </a:gridCol>
                <a:gridCol w="4103416">
                  <a:extLst>
                    <a:ext uri="{9D8B030D-6E8A-4147-A177-3AD203B41FA5}">
                      <a16:colId xmlns:a16="http://schemas.microsoft.com/office/drawing/2014/main" val="2229153145"/>
                    </a:ext>
                  </a:extLst>
                </a:gridCol>
                <a:gridCol w="1125259">
                  <a:extLst>
                    <a:ext uri="{9D8B030D-6E8A-4147-A177-3AD203B41FA5}">
                      <a16:colId xmlns:a16="http://schemas.microsoft.com/office/drawing/2014/main" val="1181505327"/>
                    </a:ext>
                  </a:extLst>
                </a:gridCol>
                <a:gridCol w="1009090">
                  <a:extLst>
                    <a:ext uri="{9D8B030D-6E8A-4147-A177-3AD203B41FA5}">
                      <a16:colId xmlns:a16="http://schemas.microsoft.com/office/drawing/2014/main" val="2218907144"/>
                    </a:ext>
                  </a:extLst>
                </a:gridCol>
                <a:gridCol w="1450004">
                  <a:extLst>
                    <a:ext uri="{9D8B030D-6E8A-4147-A177-3AD203B41FA5}">
                      <a16:colId xmlns:a16="http://schemas.microsoft.com/office/drawing/2014/main" val="3058342478"/>
                    </a:ext>
                  </a:extLst>
                </a:gridCol>
                <a:gridCol w="998529">
                  <a:extLst>
                    <a:ext uri="{9D8B030D-6E8A-4147-A177-3AD203B41FA5}">
                      <a16:colId xmlns:a16="http://schemas.microsoft.com/office/drawing/2014/main" val="800929170"/>
                    </a:ext>
                  </a:extLst>
                </a:gridCol>
              </a:tblGrid>
              <a:tr h="95113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šifra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ZZZS naziv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Število sistemov artiklov MP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Doba trajanja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Maksimalna vrednost sistema artiklov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Stopnja DDV sistema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b"/>
                </a:tc>
                <a:extLst>
                  <a:ext uri="{0D108BD9-81ED-4DB2-BD59-A6C34878D82A}">
                    <a16:rowId xmlns:a16="http://schemas.microsoft.com/office/drawing/2014/main" val="1409615587"/>
                  </a:ext>
                </a:extLst>
              </a:tr>
              <a:tr h="4213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1804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u="none" strike="noStrike" dirty="0">
                          <a:effectLst/>
                        </a:rPr>
                        <a:t>2000036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LifeStream</a:t>
                      </a:r>
                      <a:r>
                        <a:rPr lang="sl-SI" sz="1600" u="none" strike="noStrike" dirty="0">
                          <a:effectLst/>
                        </a:rPr>
                        <a:t> </a:t>
                      </a:r>
                      <a:r>
                        <a:rPr lang="sl-SI" sz="1600" u="none" strike="noStrike" dirty="0" err="1">
                          <a:effectLst/>
                        </a:rPr>
                        <a:t>BioXtra</a:t>
                      </a:r>
                      <a:r>
                        <a:rPr lang="sl-SI" sz="1600" u="none" strike="noStrike" dirty="0">
                          <a:effectLst/>
                        </a:rPr>
                        <a:t> ustna voda, pršilo, gel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90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270,09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22,0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841" marR="15841" marT="15841" marB="0" anchor="ctr"/>
                </a:tc>
                <a:extLst>
                  <a:ext uri="{0D108BD9-81ED-4DB2-BD59-A6C34878D82A}">
                    <a16:rowId xmlns:a16="http://schemas.microsoft.com/office/drawing/2014/main" val="3990557539"/>
                  </a:ext>
                </a:extLst>
              </a:tr>
            </a:tbl>
          </a:graphicData>
        </a:graphic>
      </p:graphicFrame>
      <p:graphicFrame>
        <p:nvGraphicFramePr>
          <p:cNvPr id="5" name="Označba mesta vsebine 3">
            <a:extLst>
              <a:ext uri="{FF2B5EF4-FFF2-40B4-BE49-F238E27FC236}">
                <a16:creationId xmlns:a16="http://schemas.microsoft.com/office/drawing/2014/main" id="{5D6518A9-1559-7E43-45DD-2F9AD8C89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736222"/>
              </p:ext>
            </p:extLst>
          </p:nvPr>
        </p:nvGraphicFramePr>
        <p:xfrm>
          <a:off x="1253974" y="2997267"/>
          <a:ext cx="9684051" cy="2872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94">
                  <a:extLst>
                    <a:ext uri="{9D8B030D-6E8A-4147-A177-3AD203B41FA5}">
                      <a16:colId xmlns:a16="http://schemas.microsoft.com/office/drawing/2014/main" val="1526110922"/>
                    </a:ext>
                  </a:extLst>
                </a:gridCol>
                <a:gridCol w="1015848">
                  <a:extLst>
                    <a:ext uri="{9D8B030D-6E8A-4147-A177-3AD203B41FA5}">
                      <a16:colId xmlns:a16="http://schemas.microsoft.com/office/drawing/2014/main" val="2124668247"/>
                    </a:ext>
                  </a:extLst>
                </a:gridCol>
                <a:gridCol w="2697292">
                  <a:extLst>
                    <a:ext uri="{9D8B030D-6E8A-4147-A177-3AD203B41FA5}">
                      <a16:colId xmlns:a16="http://schemas.microsoft.com/office/drawing/2014/main" val="1294119995"/>
                    </a:ext>
                  </a:extLst>
                </a:gridCol>
                <a:gridCol w="951116">
                  <a:extLst>
                    <a:ext uri="{9D8B030D-6E8A-4147-A177-3AD203B41FA5}">
                      <a16:colId xmlns:a16="http://schemas.microsoft.com/office/drawing/2014/main" val="1080159445"/>
                    </a:ext>
                  </a:extLst>
                </a:gridCol>
                <a:gridCol w="998580">
                  <a:extLst>
                    <a:ext uri="{9D8B030D-6E8A-4147-A177-3AD203B41FA5}">
                      <a16:colId xmlns:a16="http://schemas.microsoft.com/office/drawing/2014/main" val="3372221239"/>
                    </a:ext>
                  </a:extLst>
                </a:gridCol>
                <a:gridCol w="1299618">
                  <a:extLst>
                    <a:ext uri="{9D8B030D-6E8A-4147-A177-3AD203B41FA5}">
                      <a16:colId xmlns:a16="http://schemas.microsoft.com/office/drawing/2014/main" val="2843016380"/>
                    </a:ext>
                  </a:extLst>
                </a:gridCol>
                <a:gridCol w="1593803">
                  <a:extLst>
                    <a:ext uri="{9D8B030D-6E8A-4147-A177-3AD203B41FA5}">
                      <a16:colId xmlns:a16="http://schemas.microsoft.com/office/drawing/2014/main" val="3891045211"/>
                    </a:ext>
                  </a:extLst>
                </a:gridCol>
              </a:tblGrid>
              <a:tr h="995893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vrste MP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Šifra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Naziv artikla ZZZS</a:t>
                      </a:r>
                      <a:endParaRPr lang="sl-SI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Cenovni standard artikla z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Stopnja DDV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Življenjska doba artikla v dnevih</a:t>
                      </a:r>
                      <a:endParaRPr lang="sl-SI" sz="1600" b="1" i="0" u="none" strike="noStrike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Maksimalno število kosov artikla za obdobje 90 dni</a:t>
                      </a:r>
                      <a:endParaRPr lang="pl-PL" sz="16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b"/>
                </a:tc>
                <a:extLst>
                  <a:ext uri="{0D108BD9-81ED-4DB2-BD59-A6C34878D82A}">
                    <a16:rowId xmlns:a16="http://schemas.microsoft.com/office/drawing/2014/main" val="3439336370"/>
                  </a:ext>
                </a:extLst>
              </a:tr>
              <a:tr h="62544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1804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1000022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u="none" strike="noStrike" dirty="0" err="1">
                          <a:effectLst/>
                        </a:rPr>
                        <a:t>BioXtra</a:t>
                      </a:r>
                      <a:r>
                        <a:rPr lang="sl-SI" sz="1600" u="none" strike="noStrike" dirty="0">
                          <a:effectLst/>
                        </a:rPr>
                        <a:t> gel nadomestek sline 40 ml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9,43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22,0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6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extLst>
                  <a:ext uri="{0D108BD9-81ED-4DB2-BD59-A6C34878D82A}">
                    <a16:rowId xmlns:a16="http://schemas.microsoft.com/office/drawing/2014/main" val="4027745230"/>
                  </a:ext>
                </a:extLst>
              </a:tr>
              <a:tr h="62544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1804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1000023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</a:rPr>
                        <a:t>BioXtra ustna voda za suha usta 250 ml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10,29</a:t>
                      </a:r>
                      <a:endParaRPr lang="sl-SI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22,0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18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extLst>
                  <a:ext uri="{0D108BD9-81ED-4DB2-BD59-A6C34878D82A}">
                    <a16:rowId xmlns:a16="http://schemas.microsoft.com/office/drawing/2014/main" val="608582186"/>
                  </a:ext>
                </a:extLst>
              </a:tr>
              <a:tr h="62544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1804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1000055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</a:rPr>
                        <a:t>BioXtra pršilo za suha usta 50 ml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9,43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22,0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30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3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620" marR="15620" marT="15620" marB="0" anchor="ctr"/>
                </a:tc>
                <a:extLst>
                  <a:ext uri="{0D108BD9-81ED-4DB2-BD59-A6C34878D82A}">
                    <a16:rowId xmlns:a16="http://schemas.microsoft.com/office/drawing/2014/main" val="1940100453"/>
                  </a:ext>
                </a:extLst>
              </a:tr>
            </a:tbl>
          </a:graphicData>
        </a:graphic>
      </p:graphicFrame>
      <p:sp>
        <p:nvSpPr>
          <p:cNvPr id="6" name="PoljeZBesedilom 5">
            <a:extLst>
              <a:ext uri="{FF2B5EF4-FFF2-40B4-BE49-F238E27FC236}">
                <a16:creationId xmlns:a16="http://schemas.microsoft.com/office/drawing/2014/main" id="{42C757CB-C177-B978-86F3-8A7C51250513}"/>
              </a:ext>
            </a:extLst>
          </p:cNvPr>
          <p:cNvSpPr txBox="1"/>
          <p:nvPr/>
        </p:nvSpPr>
        <p:spPr>
          <a:xfrm>
            <a:off x="1372997" y="5980940"/>
            <a:ext cx="9684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Vrednost sistema artiklov = 6 x 9,43 € (gel) + 18 x 10,29 € (ustna voda) + 3 x 9,43 € (pršilo) = 270,09 €</a:t>
            </a:r>
          </a:p>
        </p:txBody>
      </p:sp>
    </p:spTree>
    <p:extLst>
      <p:ext uri="{BB962C8B-B14F-4D97-AF65-F5344CB8AC3E}">
        <p14:creationId xmlns:p14="http://schemas.microsoft.com/office/powerpoint/2010/main" val="21153707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850</Words>
  <Application>Microsoft Office PowerPoint</Application>
  <PresentationFormat>Širokozaslonsko</PresentationFormat>
  <Paragraphs>265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1_Officeova tema</vt:lpstr>
      <vt:lpstr> MP na ravni artikla in sistema artiklov ter druge spremembe, uvedba 1. 12. 2024</vt:lpstr>
      <vt:lpstr>Predpis in izdaja</vt:lpstr>
      <vt:lpstr>Izdaja artikla – primer 1 in 2</vt:lpstr>
      <vt:lpstr>Izdaja artikla – primer 3 in 4</vt:lpstr>
      <vt:lpstr>Izdaja sistema artiklov – primer 1</vt:lpstr>
      <vt:lpstr>Izdaja sistema artiklov – primer 2</vt:lpstr>
      <vt:lpstr>Izdaja sistema artiklov – primer 3</vt:lpstr>
      <vt:lpstr>Izdaja sistema artiklov – primer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 na ravni artikla in sistema artiklov</dc:title>
  <dc:creator>Alenka Franko-Hren</dc:creator>
  <cp:lastModifiedBy>Maja Logar</cp:lastModifiedBy>
  <cp:revision>3</cp:revision>
  <cp:lastPrinted>2024-10-17T13:46:29Z</cp:lastPrinted>
  <dcterms:created xsi:type="dcterms:W3CDTF">2024-10-15T08:24:15Z</dcterms:created>
  <dcterms:modified xsi:type="dcterms:W3CDTF">2024-10-21T13:19:46Z</dcterms:modified>
</cp:coreProperties>
</file>