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68" r:id="rId3"/>
    <p:sldId id="275" r:id="rId4"/>
    <p:sldId id="270" r:id="rId5"/>
    <p:sldId id="274" r:id="rId6"/>
    <p:sldId id="276" r:id="rId7"/>
    <p:sldId id="277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215E2B-312C-4678-8167-AB21D025C88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8C051320-3AE8-4544-BDCC-3F93F016637C}">
      <dgm:prSet/>
      <dgm:spPr/>
      <dgm:t>
        <a:bodyPr/>
        <a:lstStyle/>
        <a:p>
          <a:r>
            <a:rPr lang="sl-SI"/>
            <a:t>ZZZS odjavi vse artikle iz pogodb </a:t>
          </a:r>
        </a:p>
      </dgm:t>
    </dgm:pt>
    <dgm:pt modelId="{572CC0EC-A94B-4FF0-9F25-6210D4B381BD}" type="parTrans" cxnId="{EB3B2CA4-8CD2-4065-9D73-9B1440172EEB}">
      <dgm:prSet/>
      <dgm:spPr/>
      <dgm:t>
        <a:bodyPr/>
        <a:lstStyle/>
        <a:p>
          <a:endParaRPr lang="sl-SI"/>
        </a:p>
      </dgm:t>
    </dgm:pt>
    <dgm:pt modelId="{D5447128-E951-45F3-A21E-6AD25487C20B}" type="sibTrans" cxnId="{EB3B2CA4-8CD2-4065-9D73-9B1440172EEB}">
      <dgm:prSet/>
      <dgm:spPr/>
      <dgm:t>
        <a:bodyPr/>
        <a:lstStyle/>
        <a:p>
          <a:endParaRPr lang="sl-SI"/>
        </a:p>
      </dgm:t>
    </dgm:pt>
    <dgm:pt modelId="{D6E2AD70-6491-4818-BBCB-440BCEF01D05}">
      <dgm:prSet/>
      <dgm:spPr/>
      <dgm:t>
        <a:bodyPr/>
        <a:lstStyle/>
        <a:p>
          <a:r>
            <a:rPr lang="sl-SI" dirty="0"/>
            <a:t>Prijava  novih artiklov (aneks)</a:t>
          </a:r>
        </a:p>
      </dgm:t>
    </dgm:pt>
    <dgm:pt modelId="{1CDB5A2D-6724-44FF-B1F6-A856FB1C4A5C}" type="parTrans" cxnId="{0C8F6A52-FC46-492D-8BEE-D3D3570B5624}">
      <dgm:prSet/>
      <dgm:spPr/>
      <dgm:t>
        <a:bodyPr/>
        <a:lstStyle/>
        <a:p>
          <a:endParaRPr lang="sl-SI"/>
        </a:p>
      </dgm:t>
    </dgm:pt>
    <dgm:pt modelId="{4549D9BD-99A1-42FA-9148-96D0B99EADD2}" type="sibTrans" cxnId="{0C8F6A52-FC46-492D-8BEE-D3D3570B5624}">
      <dgm:prSet/>
      <dgm:spPr/>
      <dgm:t>
        <a:bodyPr/>
        <a:lstStyle/>
        <a:p>
          <a:endParaRPr lang="sl-SI"/>
        </a:p>
      </dgm:t>
    </dgm:pt>
    <dgm:pt modelId="{FC583CD3-F57F-47EC-8A08-32305A629D30}">
      <dgm:prSet/>
      <dgm:spPr/>
      <dgm:t>
        <a:bodyPr/>
        <a:lstStyle/>
        <a:p>
          <a:r>
            <a:rPr lang="sl-SI" dirty="0"/>
            <a:t>ZZZS odjavi vse artikle iz zaključenih vrst MP iz pogodb</a:t>
          </a:r>
        </a:p>
      </dgm:t>
    </dgm:pt>
    <dgm:pt modelId="{7F2E61C1-80FD-4DBB-80DC-82661F1A6446}" type="parTrans" cxnId="{03A16107-E344-4807-B589-CF1752CD39D0}">
      <dgm:prSet/>
      <dgm:spPr/>
      <dgm:t>
        <a:bodyPr/>
        <a:lstStyle/>
        <a:p>
          <a:endParaRPr lang="sl-SI"/>
        </a:p>
      </dgm:t>
    </dgm:pt>
    <dgm:pt modelId="{B252B0E4-C9F2-48F7-9590-42BAFBE1843C}" type="sibTrans" cxnId="{03A16107-E344-4807-B589-CF1752CD39D0}">
      <dgm:prSet/>
      <dgm:spPr/>
      <dgm:t>
        <a:bodyPr/>
        <a:lstStyle/>
        <a:p>
          <a:endParaRPr lang="sl-SI"/>
        </a:p>
      </dgm:t>
    </dgm:pt>
    <dgm:pt modelId="{78B8DFE6-2CBD-4AC6-A719-731D2BC6980A}" type="pres">
      <dgm:prSet presAssocID="{14215E2B-312C-4678-8167-AB21D025C880}" presName="rootnode" presStyleCnt="0">
        <dgm:presLayoutVars>
          <dgm:chMax/>
          <dgm:chPref/>
          <dgm:dir/>
          <dgm:animLvl val="lvl"/>
        </dgm:presLayoutVars>
      </dgm:prSet>
      <dgm:spPr/>
    </dgm:pt>
    <dgm:pt modelId="{1FD9BAFD-2636-4C62-9361-2BEAA0B681AA}" type="pres">
      <dgm:prSet presAssocID="{8C051320-3AE8-4544-BDCC-3F93F016637C}" presName="composite" presStyleCnt="0"/>
      <dgm:spPr/>
    </dgm:pt>
    <dgm:pt modelId="{9C0723FA-8934-4940-A7E3-21B2CDC15071}" type="pres">
      <dgm:prSet presAssocID="{8C051320-3AE8-4544-BDCC-3F93F016637C}" presName="bentUpArrow1" presStyleLbl="alignImgPlace1" presStyleIdx="0" presStyleCnt="2"/>
      <dgm:spPr/>
    </dgm:pt>
    <dgm:pt modelId="{1273ED7D-1001-4D0E-9971-351D80ED4270}" type="pres">
      <dgm:prSet presAssocID="{8C051320-3AE8-4544-BDCC-3F93F016637C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ADAB09FD-5A5E-411A-BA47-F53DBA1BCC98}" type="pres">
      <dgm:prSet presAssocID="{8C051320-3AE8-4544-BDCC-3F93F016637C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6A5B3A25-ACE0-4957-B59C-952501EC6340}" type="pres">
      <dgm:prSet presAssocID="{D5447128-E951-45F3-A21E-6AD25487C20B}" presName="sibTrans" presStyleCnt="0"/>
      <dgm:spPr/>
    </dgm:pt>
    <dgm:pt modelId="{BAD676E7-7C89-4603-B0B0-EB344F07506F}" type="pres">
      <dgm:prSet presAssocID="{D6E2AD70-6491-4818-BBCB-440BCEF01D05}" presName="composite" presStyleCnt="0"/>
      <dgm:spPr/>
    </dgm:pt>
    <dgm:pt modelId="{5A334142-694D-4116-9AD4-DA5407A0C840}" type="pres">
      <dgm:prSet presAssocID="{D6E2AD70-6491-4818-BBCB-440BCEF01D05}" presName="bentUpArrow1" presStyleLbl="alignImgPlace1" presStyleIdx="1" presStyleCnt="2"/>
      <dgm:spPr/>
    </dgm:pt>
    <dgm:pt modelId="{E16F4D57-4518-4CB1-9656-D18E880D5E39}" type="pres">
      <dgm:prSet presAssocID="{D6E2AD70-6491-4818-BBCB-440BCEF01D05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F97B4E48-84E0-4CDF-BC1D-5C41AC32F82B}" type="pres">
      <dgm:prSet presAssocID="{D6E2AD70-6491-4818-BBCB-440BCEF01D05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099D7D98-4E9C-4D91-87CF-C0BE0E42C3E0}" type="pres">
      <dgm:prSet presAssocID="{4549D9BD-99A1-42FA-9148-96D0B99EADD2}" presName="sibTrans" presStyleCnt="0"/>
      <dgm:spPr/>
    </dgm:pt>
    <dgm:pt modelId="{3D833C35-791D-4014-B457-F6A7F2DA998C}" type="pres">
      <dgm:prSet presAssocID="{FC583CD3-F57F-47EC-8A08-32305A629D30}" presName="composite" presStyleCnt="0"/>
      <dgm:spPr/>
    </dgm:pt>
    <dgm:pt modelId="{E6FA463C-E0A3-4412-831B-4F43642140F4}" type="pres">
      <dgm:prSet presAssocID="{FC583CD3-F57F-47EC-8A08-32305A629D30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03A16107-E344-4807-B589-CF1752CD39D0}" srcId="{14215E2B-312C-4678-8167-AB21D025C880}" destId="{FC583CD3-F57F-47EC-8A08-32305A629D30}" srcOrd="2" destOrd="0" parTransId="{7F2E61C1-80FD-4DBB-80DC-82661F1A6446}" sibTransId="{B252B0E4-C9F2-48F7-9590-42BAFBE1843C}"/>
    <dgm:cxn modelId="{0C8F6A52-FC46-492D-8BEE-D3D3570B5624}" srcId="{14215E2B-312C-4678-8167-AB21D025C880}" destId="{D6E2AD70-6491-4818-BBCB-440BCEF01D05}" srcOrd="1" destOrd="0" parTransId="{1CDB5A2D-6724-44FF-B1F6-A856FB1C4A5C}" sibTransId="{4549D9BD-99A1-42FA-9148-96D0B99EADD2}"/>
    <dgm:cxn modelId="{05779A84-7D11-4A45-97D8-2E00DCDF11F7}" type="presOf" srcId="{D6E2AD70-6491-4818-BBCB-440BCEF01D05}" destId="{E16F4D57-4518-4CB1-9656-D18E880D5E39}" srcOrd="0" destOrd="0" presId="urn:microsoft.com/office/officeart/2005/8/layout/StepDownProcess"/>
    <dgm:cxn modelId="{185A2F92-6831-4A59-8043-28CC16655406}" type="presOf" srcId="{8C051320-3AE8-4544-BDCC-3F93F016637C}" destId="{1273ED7D-1001-4D0E-9971-351D80ED4270}" srcOrd="0" destOrd="0" presId="urn:microsoft.com/office/officeart/2005/8/layout/StepDownProcess"/>
    <dgm:cxn modelId="{EB3B2CA4-8CD2-4065-9D73-9B1440172EEB}" srcId="{14215E2B-312C-4678-8167-AB21D025C880}" destId="{8C051320-3AE8-4544-BDCC-3F93F016637C}" srcOrd="0" destOrd="0" parTransId="{572CC0EC-A94B-4FF0-9F25-6210D4B381BD}" sibTransId="{D5447128-E951-45F3-A21E-6AD25487C20B}"/>
    <dgm:cxn modelId="{017208EC-1935-44F3-BAC6-B50288774388}" type="presOf" srcId="{FC583CD3-F57F-47EC-8A08-32305A629D30}" destId="{E6FA463C-E0A3-4412-831B-4F43642140F4}" srcOrd="0" destOrd="0" presId="urn:microsoft.com/office/officeart/2005/8/layout/StepDownProcess"/>
    <dgm:cxn modelId="{FA9D12FB-B056-4227-A21C-9E9E070D8B83}" type="presOf" srcId="{14215E2B-312C-4678-8167-AB21D025C880}" destId="{78B8DFE6-2CBD-4AC6-A719-731D2BC6980A}" srcOrd="0" destOrd="0" presId="urn:microsoft.com/office/officeart/2005/8/layout/StepDownProcess"/>
    <dgm:cxn modelId="{577B8281-7E5F-41EF-AAD1-C455F11DC0BD}" type="presParOf" srcId="{78B8DFE6-2CBD-4AC6-A719-731D2BC6980A}" destId="{1FD9BAFD-2636-4C62-9361-2BEAA0B681AA}" srcOrd="0" destOrd="0" presId="urn:microsoft.com/office/officeart/2005/8/layout/StepDownProcess"/>
    <dgm:cxn modelId="{AA9CAE34-F6E6-4940-AD58-3AE58ACDDC0F}" type="presParOf" srcId="{1FD9BAFD-2636-4C62-9361-2BEAA0B681AA}" destId="{9C0723FA-8934-4940-A7E3-21B2CDC15071}" srcOrd="0" destOrd="0" presId="urn:microsoft.com/office/officeart/2005/8/layout/StepDownProcess"/>
    <dgm:cxn modelId="{45C71650-E4B6-44D8-84A0-D726BB508697}" type="presParOf" srcId="{1FD9BAFD-2636-4C62-9361-2BEAA0B681AA}" destId="{1273ED7D-1001-4D0E-9971-351D80ED4270}" srcOrd="1" destOrd="0" presId="urn:microsoft.com/office/officeart/2005/8/layout/StepDownProcess"/>
    <dgm:cxn modelId="{45849F76-734B-4DE2-B1B4-4174ABB73EC6}" type="presParOf" srcId="{1FD9BAFD-2636-4C62-9361-2BEAA0B681AA}" destId="{ADAB09FD-5A5E-411A-BA47-F53DBA1BCC98}" srcOrd="2" destOrd="0" presId="urn:microsoft.com/office/officeart/2005/8/layout/StepDownProcess"/>
    <dgm:cxn modelId="{A03F8A26-D196-4132-A305-296E6FBA8AAD}" type="presParOf" srcId="{78B8DFE6-2CBD-4AC6-A719-731D2BC6980A}" destId="{6A5B3A25-ACE0-4957-B59C-952501EC6340}" srcOrd="1" destOrd="0" presId="urn:microsoft.com/office/officeart/2005/8/layout/StepDownProcess"/>
    <dgm:cxn modelId="{501C8331-59FE-439E-86AE-EDD5DE8D8AA8}" type="presParOf" srcId="{78B8DFE6-2CBD-4AC6-A719-731D2BC6980A}" destId="{BAD676E7-7C89-4603-B0B0-EB344F07506F}" srcOrd="2" destOrd="0" presId="urn:microsoft.com/office/officeart/2005/8/layout/StepDownProcess"/>
    <dgm:cxn modelId="{4DF459E2-0FB4-424B-A384-115ED0762C83}" type="presParOf" srcId="{BAD676E7-7C89-4603-B0B0-EB344F07506F}" destId="{5A334142-694D-4116-9AD4-DA5407A0C840}" srcOrd="0" destOrd="0" presId="urn:microsoft.com/office/officeart/2005/8/layout/StepDownProcess"/>
    <dgm:cxn modelId="{065F50A7-2589-493C-A9B2-EE9519CC853A}" type="presParOf" srcId="{BAD676E7-7C89-4603-B0B0-EB344F07506F}" destId="{E16F4D57-4518-4CB1-9656-D18E880D5E39}" srcOrd="1" destOrd="0" presId="urn:microsoft.com/office/officeart/2005/8/layout/StepDownProcess"/>
    <dgm:cxn modelId="{DA06BF13-BD61-435A-B6B7-369C8CBEE771}" type="presParOf" srcId="{BAD676E7-7C89-4603-B0B0-EB344F07506F}" destId="{F97B4E48-84E0-4CDF-BC1D-5C41AC32F82B}" srcOrd="2" destOrd="0" presId="urn:microsoft.com/office/officeart/2005/8/layout/StepDownProcess"/>
    <dgm:cxn modelId="{2C7ED55F-C6D9-4472-9E26-F6390942920A}" type="presParOf" srcId="{78B8DFE6-2CBD-4AC6-A719-731D2BC6980A}" destId="{099D7D98-4E9C-4D91-87CF-C0BE0E42C3E0}" srcOrd="3" destOrd="0" presId="urn:microsoft.com/office/officeart/2005/8/layout/StepDownProcess"/>
    <dgm:cxn modelId="{E561BD87-8711-417E-9077-3A8DABF987A7}" type="presParOf" srcId="{78B8DFE6-2CBD-4AC6-A719-731D2BC6980A}" destId="{3D833C35-791D-4014-B457-F6A7F2DA998C}" srcOrd="4" destOrd="0" presId="urn:microsoft.com/office/officeart/2005/8/layout/StepDownProcess"/>
    <dgm:cxn modelId="{F04C324A-F5F8-4890-B0D9-9172134A1A2F}" type="presParOf" srcId="{3D833C35-791D-4014-B457-F6A7F2DA998C}" destId="{E6FA463C-E0A3-4412-831B-4F43642140F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723FA-8934-4940-A7E3-21B2CDC15071}">
      <dsp:nvSpPr>
        <dsp:cNvPr id="0" name=""/>
        <dsp:cNvSpPr/>
      </dsp:nvSpPr>
      <dsp:spPr>
        <a:xfrm rot="5400000">
          <a:off x="929749" y="1271326"/>
          <a:ext cx="1124378" cy="128006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73ED7D-1001-4D0E-9971-351D80ED4270}">
      <dsp:nvSpPr>
        <dsp:cNvPr id="0" name=""/>
        <dsp:cNvSpPr/>
      </dsp:nvSpPr>
      <dsp:spPr>
        <a:xfrm>
          <a:off x="631857" y="24930"/>
          <a:ext cx="1892792" cy="132489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/>
            <a:t>ZZZS odjavi vse artikle iz pogodb </a:t>
          </a:r>
        </a:p>
      </dsp:txBody>
      <dsp:txXfrm>
        <a:off x="696545" y="89618"/>
        <a:ext cx="1763416" cy="1195517"/>
      </dsp:txXfrm>
    </dsp:sp>
    <dsp:sp modelId="{ADAB09FD-5A5E-411A-BA47-F53DBA1BCC98}">
      <dsp:nvSpPr>
        <dsp:cNvPr id="0" name=""/>
        <dsp:cNvSpPr/>
      </dsp:nvSpPr>
      <dsp:spPr>
        <a:xfrm>
          <a:off x="2524649" y="151288"/>
          <a:ext cx="1376636" cy="1070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34142-694D-4116-9AD4-DA5407A0C840}">
      <dsp:nvSpPr>
        <dsp:cNvPr id="0" name=""/>
        <dsp:cNvSpPr/>
      </dsp:nvSpPr>
      <dsp:spPr>
        <a:xfrm rot="5400000">
          <a:off x="2499075" y="2759619"/>
          <a:ext cx="1124378" cy="128006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6F4D57-4518-4CB1-9656-D18E880D5E39}">
      <dsp:nvSpPr>
        <dsp:cNvPr id="0" name=""/>
        <dsp:cNvSpPr/>
      </dsp:nvSpPr>
      <dsp:spPr>
        <a:xfrm>
          <a:off x="2201183" y="1513222"/>
          <a:ext cx="1892792" cy="132489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Prijava  novih artiklov (aneks)</a:t>
          </a:r>
        </a:p>
      </dsp:txBody>
      <dsp:txXfrm>
        <a:off x="2265871" y="1577910"/>
        <a:ext cx="1763416" cy="1195517"/>
      </dsp:txXfrm>
    </dsp:sp>
    <dsp:sp modelId="{F97B4E48-84E0-4CDF-BC1D-5C41AC32F82B}">
      <dsp:nvSpPr>
        <dsp:cNvPr id="0" name=""/>
        <dsp:cNvSpPr/>
      </dsp:nvSpPr>
      <dsp:spPr>
        <a:xfrm>
          <a:off x="4093975" y="1639581"/>
          <a:ext cx="1376636" cy="1070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A463C-E0A3-4412-831B-4F43642140F4}">
      <dsp:nvSpPr>
        <dsp:cNvPr id="0" name=""/>
        <dsp:cNvSpPr/>
      </dsp:nvSpPr>
      <dsp:spPr>
        <a:xfrm>
          <a:off x="3770509" y="3001514"/>
          <a:ext cx="1892792" cy="132489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ZZZS odjavi vse artikle iz zaključenih vrst MP iz pogodb</a:t>
          </a:r>
        </a:p>
      </dsp:txBody>
      <dsp:txXfrm>
        <a:off x="3835197" y="3066202"/>
        <a:ext cx="1763416" cy="1195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8A07BB-5184-4F00-9EA5-AECC2DED6A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822431"/>
            <a:ext cx="9144000" cy="2312893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sl-SI" dirty="0"/>
              <a:t>Kliknite za naslov prezentacije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9D1C4AF-AD2F-47E4-BFE9-F12308A993B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5135324"/>
            <a:ext cx="9144000" cy="82027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 za druge podatke: avtor, datum, …</a:t>
            </a:r>
          </a:p>
        </p:txBody>
      </p:sp>
      <p:pic>
        <p:nvPicPr>
          <p:cNvPr id="19" name="Slika 18">
            <a:extLst>
              <a:ext uri="{FF2B5EF4-FFF2-40B4-BE49-F238E27FC236}">
                <a16:creationId xmlns:a16="http://schemas.microsoft.com/office/drawing/2014/main" id="{5E32141C-C1EB-46BC-ADC4-A1023B9A4F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Slika 14" descr="Slika, ki vsebuje besede besedilo&#10;&#10;Opis je samodejno ustvarjen">
            <a:extLst>
              <a:ext uri="{FF2B5EF4-FFF2-40B4-BE49-F238E27FC236}">
                <a16:creationId xmlns:a16="http://schemas.microsoft.com/office/drawing/2014/main" id="{5F47C3F5-1795-40B1-A02E-496C59DC85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29" y="93116"/>
            <a:ext cx="6432397" cy="135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2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5F1378-59F1-4DDD-8DF2-14E1E4B9A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4517D4E-3A64-48D4-A6B0-70F5F7694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B65D92A-62F8-4BCB-93A2-666B8013B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88806" y="6364475"/>
            <a:ext cx="2292594" cy="365125"/>
          </a:xfrm>
          <a:prstGeom prst="rect">
            <a:avLst/>
          </a:prstGeom>
        </p:spPr>
        <p:txBody>
          <a:bodyPr/>
          <a:lstStyle/>
          <a:p>
            <a:fld id="{C581B548-B325-474A-8382-32804F0EDB35}" type="datetimeFigureOut">
              <a:rPr lang="sl-SI" smtClean="0"/>
              <a:t>22.10.2024</a:t>
            </a:fld>
            <a:endParaRPr lang="sl-SI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20D5A1A-4A99-4014-8FDE-AFC0FAB4F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A33A78C-B35E-4BD8-B4BE-1DF930318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E970-F919-4974-BEDE-802C85F7F7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7585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B49B89-41DB-4692-A669-DF50E81D5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409425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09ADD74-F7E9-4817-B7CD-2C55995C5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806" y="136525"/>
            <a:ext cx="10064994" cy="1136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dirty="0"/>
              <a:t>Naslov 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4C542B2-DEBB-49C3-98C6-CB051FB11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8806" y="1825625"/>
            <a:ext cx="1006499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/>
              <a:t>Prva raven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0A350CCF-5CCE-4ECC-B816-5BABB0A0A1B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" y="6015318"/>
            <a:ext cx="1288806" cy="842681"/>
          </a:xfrm>
          <a:prstGeom prst="rect">
            <a:avLst/>
          </a:prstGeom>
        </p:spPr>
      </p:pic>
      <p:cxnSp>
        <p:nvCxnSpPr>
          <p:cNvPr id="10" name="Raven povezovalnik 9">
            <a:extLst>
              <a:ext uri="{FF2B5EF4-FFF2-40B4-BE49-F238E27FC236}">
                <a16:creationId xmlns:a16="http://schemas.microsoft.com/office/drawing/2014/main" id="{F90D0235-6C29-4BC1-94AD-8323820EBB4D}"/>
              </a:ext>
            </a:extLst>
          </p:cNvPr>
          <p:cNvCxnSpPr/>
          <p:nvPr userDrawn="1"/>
        </p:nvCxnSpPr>
        <p:spPr>
          <a:xfrm>
            <a:off x="0" y="1276350"/>
            <a:ext cx="12192000" cy="0"/>
          </a:xfrm>
          <a:prstGeom prst="line">
            <a:avLst/>
          </a:prstGeom>
          <a:ln w="88900">
            <a:solidFill>
              <a:srgbClr val="005E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61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E6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iew.officeapps.live.com/op/view.aspx?src=https%3A%2F%2Fapi.zzzs.si%2FZZZS%2Finfo%2Fegradiva.nsf%2F0%2F714f6b0292eb572ec1257d8d002c1984%2F%24FILE%2FNavodila%2520za%2520izmenjavo%2520podatkov%2520o%2520artiklih%2520z%2520dobavitelji_V10_%25C4%258Distopis.docx&amp;wdOrigin=BROWSELI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85EFDC-DC94-4804-B9E1-0B594F73A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041" y="3537687"/>
            <a:ext cx="10675917" cy="1208013"/>
          </a:xfrm>
        </p:spPr>
        <p:txBody>
          <a:bodyPr>
            <a:noAutofit/>
          </a:bodyPr>
          <a:lstStyle/>
          <a:p>
            <a:pPr algn="ctr"/>
            <a:br>
              <a:rPr lang="sl-SI" sz="4800" dirty="0"/>
            </a:br>
            <a:r>
              <a:rPr lang="sl-SI" sz="4800" b="1" dirty="0">
                <a:solidFill>
                  <a:srgbClr val="000000"/>
                </a:solidFill>
                <a:latin typeface="Helv"/>
              </a:rPr>
              <a:t>N</a:t>
            </a:r>
            <a:r>
              <a:rPr lang="sl-SI" sz="4800" b="1" i="0" u="none" strike="noStrike" baseline="0" dirty="0">
                <a:solidFill>
                  <a:srgbClr val="000000"/>
                </a:solidFill>
                <a:latin typeface="Helv"/>
              </a:rPr>
              <a:t>ovosti za MP </a:t>
            </a:r>
            <a:br>
              <a:rPr lang="sl-SI" sz="4800" b="1" i="0" u="none" strike="noStrike" baseline="0" dirty="0">
                <a:solidFill>
                  <a:srgbClr val="000000"/>
                </a:solidFill>
                <a:latin typeface="Helv"/>
              </a:rPr>
            </a:br>
            <a:r>
              <a:rPr lang="sl-SI" sz="4800" b="1" i="0" u="none" strike="noStrike" baseline="0" dirty="0">
                <a:solidFill>
                  <a:srgbClr val="000000"/>
                </a:solidFill>
                <a:latin typeface="Helv"/>
              </a:rPr>
              <a:t>SPREMEMBE POGODB</a:t>
            </a:r>
            <a:br>
              <a:rPr lang="sl-SI" sz="4800" b="1" i="0" u="none" strike="noStrike" baseline="0" dirty="0">
                <a:solidFill>
                  <a:srgbClr val="000000"/>
                </a:solidFill>
                <a:latin typeface="Helv"/>
              </a:rPr>
            </a:br>
            <a:br>
              <a:rPr lang="sl-SI" sz="4800" b="1" i="0" u="none" strike="noStrike" baseline="0" dirty="0">
                <a:solidFill>
                  <a:srgbClr val="000000"/>
                </a:solidFill>
                <a:latin typeface="Helv"/>
              </a:rPr>
            </a:br>
            <a:r>
              <a:rPr lang="sl-SI" sz="4800" b="1" i="0" u="none" strike="noStrike" baseline="0" dirty="0">
                <a:solidFill>
                  <a:srgbClr val="000000"/>
                </a:solidFill>
                <a:latin typeface="Helv"/>
              </a:rPr>
              <a:t> </a:t>
            </a:r>
            <a:r>
              <a:rPr lang="sl-SI" sz="3200" b="1" i="0" u="none" strike="noStrike" baseline="0" dirty="0">
                <a:solidFill>
                  <a:srgbClr val="000000"/>
                </a:solidFill>
                <a:latin typeface="Helv"/>
              </a:rPr>
              <a:t>predstavitev za dobavitelje</a:t>
            </a:r>
            <a:endParaRPr lang="sl-SI" sz="32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26A0CE0-26FE-4326-A1C8-A5C259AA1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896" y="5412997"/>
            <a:ext cx="10675916" cy="1115736"/>
          </a:xfrm>
        </p:spPr>
        <p:txBody>
          <a:bodyPr>
            <a:normAutofit/>
          </a:bodyPr>
          <a:lstStyle/>
          <a:p>
            <a:pPr algn="ctr"/>
            <a:r>
              <a:rPr lang="sl-SI" dirty="0"/>
              <a:t>Delavnica, dne 23. 10. 2024, Microsoft Teams</a:t>
            </a:r>
            <a:endParaRPr lang="sl-SI" dirty="0">
              <a:solidFill>
                <a:srgbClr val="C00000"/>
              </a:solidFill>
            </a:endParaRPr>
          </a:p>
          <a:p>
            <a:pPr algn="ctr"/>
            <a:r>
              <a:rPr lang="sl-SI" dirty="0"/>
              <a:t>ZZZS Direkcija, Oddelek za medicinske pripomočke</a:t>
            </a:r>
          </a:p>
        </p:txBody>
      </p:sp>
    </p:spTree>
    <p:extLst>
      <p:ext uri="{BB962C8B-B14F-4D97-AF65-F5344CB8AC3E}">
        <p14:creationId xmlns:p14="http://schemas.microsoft.com/office/powerpoint/2010/main" val="347979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9596C6-BB5C-4DAD-99B5-6CDEA589D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Spremembe pogodb – </a:t>
            </a:r>
            <a:r>
              <a:rPr lang="sl-SI" sz="44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Prijava artiklov (1/6)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8990E5-CBDB-4AD6-AD71-4FB873503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806" y="1455938"/>
            <a:ext cx="10064994" cy="524670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endParaRPr lang="sl-SI" dirty="0"/>
          </a:p>
          <a:p>
            <a:pPr marL="0" indent="0">
              <a:lnSpc>
                <a:spcPct val="100000"/>
              </a:lnSpc>
              <a:buNone/>
            </a:pPr>
            <a:r>
              <a:rPr lang="sl-SI" sz="32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Šifrant vrst MP (15.40) opredeljuje, ali se izdajajo MP na nivoju: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sl-SI" sz="32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vrste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l-SI" dirty="0"/>
              <a:t>Nespremenjen način posredovanja sprememb.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sl-SI" sz="32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artikla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l-SI" dirty="0"/>
              <a:t>Dobavitelj posreduje podatke o artiklih, zgolj iz novega šifranta (Šifrant </a:t>
            </a:r>
            <a:r>
              <a:rPr lang="sl-SI" dirty="0" err="1"/>
              <a:t>K45.2</a:t>
            </a:r>
            <a:r>
              <a:rPr lang="sl-SI" dirty="0"/>
              <a:t> – Vrste MP in artikli MP) na način, kot je to opredeljeno v </a:t>
            </a:r>
            <a:r>
              <a:rPr lang="sl-SI" dirty="0">
                <a:hlinkClick r:id="rId2"/>
              </a:rPr>
              <a:t>Navodila za izmenjavo podatkov o artiklih z dobavitelji_V10_</a:t>
            </a:r>
            <a:r>
              <a:rPr lang="sl-SI" dirty="0" err="1">
                <a:hlinkClick r:id="rId2"/>
              </a:rPr>
              <a:t>čistopis.docx</a:t>
            </a:r>
            <a:r>
              <a:rPr lang="sl-SI" dirty="0">
                <a:hlinkClick r:id="rId2"/>
              </a:rPr>
              <a:t> (</a:t>
            </a:r>
            <a:r>
              <a:rPr lang="sl-SI" dirty="0" err="1">
                <a:hlinkClick r:id="rId2"/>
              </a:rPr>
              <a:t>live.com</a:t>
            </a:r>
            <a:r>
              <a:rPr lang="sl-SI" dirty="0">
                <a:hlinkClick r:id="rId2"/>
              </a:rPr>
              <a:t>)</a:t>
            </a:r>
            <a:r>
              <a:rPr lang="sl-SI" dirty="0"/>
              <a:t> za sklenitev aneksa k pogodbi.</a:t>
            </a:r>
          </a:p>
          <a:p>
            <a:pPr marL="0" indent="0">
              <a:lnSpc>
                <a:spcPct val="100000"/>
              </a:lnSpc>
              <a:buNone/>
            </a:pPr>
            <a:endParaRPr lang="sl-SI" b="1" dirty="0"/>
          </a:p>
          <a:p>
            <a:pPr marL="0" indent="0">
              <a:lnSpc>
                <a:spcPct val="100000"/>
              </a:lnSpc>
              <a:buNone/>
            </a:pPr>
            <a:r>
              <a:rPr lang="sl-SI" b="1" dirty="0"/>
              <a:t>Datum veljavnosti seznama 1.12.2024 </a:t>
            </a:r>
            <a:r>
              <a:rPr lang="sl-SI" dirty="0"/>
              <a:t>(V mesecu pred uveljavitvijo sprememb)</a:t>
            </a:r>
          </a:p>
          <a:p>
            <a:pPr marL="0" indent="0">
              <a:lnSpc>
                <a:spcPct val="100000"/>
              </a:lnSpc>
              <a:buNone/>
            </a:pPr>
            <a:endParaRPr lang="sl-SI" dirty="0"/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sl-SI" sz="32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V pogodbo se NE prijavljajo sistemi artiklov.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pl-PL" sz="3200" dirty="0"/>
          </a:p>
          <a:p>
            <a:pPr>
              <a:buFont typeface="Wingdings" panose="05000000000000000000" pitchFamily="2" charset="2"/>
              <a:buChar char="ü"/>
            </a:pPr>
            <a:endParaRPr lang="sl-SI" sz="3200" dirty="0"/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9706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9596C6-BB5C-4DAD-99B5-6CDEA589D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Spremembe pogodb – </a:t>
            </a:r>
            <a:r>
              <a:rPr lang="sl-SI" sz="44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Prijava artiklov (2/6)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8990E5-CBDB-4AD6-AD71-4FB873503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806" y="1455938"/>
            <a:ext cx="10404430" cy="524670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pl-PL" sz="3200" dirty="0"/>
          </a:p>
          <a:p>
            <a:pPr>
              <a:buFont typeface="Wingdings" panose="05000000000000000000" pitchFamily="2" charset="2"/>
              <a:buChar char="ü"/>
            </a:pPr>
            <a:endParaRPr lang="sl-SI" sz="3200" dirty="0"/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78527564-8D44-54E1-54F4-8893F520D9C3}"/>
              </a:ext>
            </a:extLst>
          </p:cNvPr>
          <p:cNvSpPr txBox="1">
            <a:spLocks/>
          </p:cNvSpPr>
          <p:nvPr/>
        </p:nvSpPr>
        <p:spPr>
          <a:xfrm>
            <a:off x="152400" y="1731097"/>
            <a:ext cx="2563091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sl-SI" dirty="0"/>
          </a:p>
          <a:p>
            <a:pPr marL="0" indent="0" algn="ctr">
              <a:buFont typeface="Arial" panose="020B0604020202020204" pitchFamily="34" charset="0"/>
              <a:buNone/>
            </a:pPr>
            <a:endParaRPr lang="sl-SI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l-SI" dirty="0"/>
              <a:t>Artikli, ki se po novem izdajajo na nivoju artikla/sistema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l-SI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114DB31-F707-F38E-0D82-66A5EC3282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6757109"/>
              </p:ext>
            </p:extLst>
          </p:nvPr>
        </p:nvGraphicFramePr>
        <p:xfrm>
          <a:off x="2715491" y="1731097"/>
          <a:ext cx="629515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značba mesta vsebine 3">
            <a:extLst>
              <a:ext uri="{FF2B5EF4-FFF2-40B4-BE49-F238E27FC236}">
                <a16:creationId xmlns:a16="http://schemas.microsoft.com/office/drawing/2014/main" id="{3B3A4E93-16D0-46E0-5BC6-F92C5D4CE0D3}"/>
              </a:ext>
            </a:extLst>
          </p:cNvPr>
          <p:cNvSpPr txBox="1">
            <a:spLocks/>
          </p:cNvSpPr>
          <p:nvPr/>
        </p:nvSpPr>
        <p:spPr>
          <a:xfrm>
            <a:off x="9197787" y="1731097"/>
            <a:ext cx="284181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/>
              <a:t>30. 11. 2024</a:t>
            </a:r>
          </a:p>
          <a:p>
            <a:endParaRPr lang="sl-SI" dirty="0"/>
          </a:p>
          <a:p>
            <a:endParaRPr lang="sl-SI" dirty="0"/>
          </a:p>
          <a:p>
            <a:r>
              <a:rPr lang="sl-SI" b="1" dirty="0">
                <a:solidFill>
                  <a:srgbClr val="FF0000"/>
                </a:solidFill>
              </a:rPr>
              <a:t>Datum veljavnosti seznama: 1.12.2024</a:t>
            </a:r>
          </a:p>
          <a:p>
            <a:endParaRPr lang="sl-SI" dirty="0"/>
          </a:p>
          <a:p>
            <a:r>
              <a:rPr lang="sl-SI" dirty="0"/>
              <a:t>31.12.2025</a:t>
            </a:r>
          </a:p>
        </p:txBody>
      </p:sp>
    </p:spTree>
    <p:extLst>
      <p:ext uri="{BB962C8B-B14F-4D97-AF65-F5344CB8AC3E}">
        <p14:creationId xmlns:p14="http://schemas.microsoft.com/office/powerpoint/2010/main" val="36362081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9596C6-BB5C-4DAD-99B5-6CDEA589D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805" y="136525"/>
            <a:ext cx="10224321" cy="1136463"/>
          </a:xfrm>
        </p:spPr>
        <p:txBody>
          <a:bodyPr>
            <a:normAutofit fontScale="90000"/>
          </a:bodyPr>
          <a:lstStyle/>
          <a:p>
            <a:r>
              <a:rPr lang="sl-SI" dirty="0"/>
              <a:t>Spremembe pogodb –  zaključek 30.11.2024</a:t>
            </a:r>
            <a:r>
              <a:rPr lang="sl-SI" sz="44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 (3/6)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8990E5-CBDB-4AD6-AD71-4FB873503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806" y="1455938"/>
            <a:ext cx="10092367" cy="52467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pl-PL" sz="3200" dirty="0"/>
          </a:p>
          <a:p>
            <a:pPr>
              <a:buFont typeface="Wingdings" panose="05000000000000000000" pitchFamily="2" charset="2"/>
              <a:buChar char="ü"/>
            </a:pPr>
            <a:endParaRPr lang="sl-SI" sz="3200" dirty="0"/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FAC5703-A44B-BA7C-38F7-036C12CD4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717795"/>
              </p:ext>
            </p:extLst>
          </p:nvPr>
        </p:nvGraphicFramePr>
        <p:xfrm>
          <a:off x="1581150" y="1619250"/>
          <a:ext cx="8743950" cy="4876795"/>
        </p:xfrm>
        <a:graphic>
          <a:graphicData uri="http://schemas.openxmlformats.org/drawingml/2006/table">
            <a:tbl>
              <a:tblPr/>
              <a:tblGrid>
                <a:gridCol w="901016">
                  <a:extLst>
                    <a:ext uri="{9D8B030D-6E8A-4147-A177-3AD203B41FA5}">
                      <a16:colId xmlns:a16="http://schemas.microsoft.com/office/drawing/2014/main" val="2830871145"/>
                    </a:ext>
                  </a:extLst>
                </a:gridCol>
                <a:gridCol w="7842934">
                  <a:extLst>
                    <a:ext uri="{9D8B030D-6E8A-4147-A177-3AD203B41FA5}">
                      <a16:colId xmlns:a16="http://schemas.microsoft.com/office/drawing/2014/main" val="2065358308"/>
                    </a:ext>
                  </a:extLst>
                </a:gridCol>
              </a:tblGrid>
              <a:tr h="888338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ŠIFRA VRSTE MP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NAZIV VRSTE MP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13510"/>
                  </a:ext>
                </a:extLst>
              </a:tr>
              <a:tr h="36258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zaključek vseh artiklov v pogodbi, navedenih v posamezni vrsti MP, z dnem 30. 11. 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432055"/>
                  </a:ext>
                </a:extLst>
              </a:tr>
              <a:tr h="362587"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 ZA INZULINSKO ČRPALKO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299020"/>
                  </a:ext>
                </a:extLst>
              </a:tr>
              <a:tr h="362587"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AMPULA ZA INZULINSKO ČRPALKO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4590149"/>
                  </a:ext>
                </a:extLst>
              </a:tr>
              <a:tr h="362587"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SENZOR ZA KONTINUIRANO MERJENJE GLUKOZE V MEDCELIČNINI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087128"/>
                  </a:ext>
                </a:extLst>
              </a:tr>
              <a:tr h="362587"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ODDAJNIK ZA KONTINUIRANO MERJENJE GLUKOZE V MEDCELIČNINI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9015886"/>
                  </a:ext>
                </a:extLst>
              </a:tr>
              <a:tr h="362587"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SPREJEMNIK REZULTATOV KONTINUIRANEGA MERJENJA GLUKOZE V MEDCELIČNINI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559305"/>
                  </a:ext>
                </a:extLst>
              </a:tr>
              <a:tr h="362587"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INZULINSKA ČRPALKA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3130"/>
                  </a:ext>
                </a:extLst>
              </a:tr>
              <a:tr h="362587"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SENZOR ZA SPREMLJANJE GLUKOZE V MEDCELIČNINI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78313"/>
                  </a:ext>
                </a:extLst>
              </a:tr>
              <a:tr h="362587"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ČITALNIK ZA SPREMLJANJE GLUKOZE V MEDCELIČNINI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942777"/>
                  </a:ext>
                </a:extLst>
              </a:tr>
              <a:tr h="362587"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INZULINSKA ČRPALKA S SISTEMOM ZAPRTE ZANKE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8635870"/>
                  </a:ext>
                </a:extLst>
              </a:tr>
              <a:tr h="362587"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GEL ZA ZAŠČITO USTNE SLUZNICE ZA 7 DNI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89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27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9596C6-BB5C-4DAD-99B5-6CDEA589D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Spremembe pogodb –  prijava 1.12.2024</a:t>
            </a:r>
            <a:r>
              <a:rPr lang="sl-SI" sz="44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 (4/6)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8990E5-CBDB-4AD6-AD71-4FB873503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806" y="1455938"/>
            <a:ext cx="10092367" cy="52467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pl-PL" sz="3200" dirty="0"/>
          </a:p>
          <a:p>
            <a:pPr>
              <a:buFont typeface="Wingdings" panose="05000000000000000000" pitchFamily="2" charset="2"/>
              <a:buChar char="ü"/>
            </a:pPr>
            <a:endParaRPr lang="sl-SI" sz="3200" dirty="0"/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40FEA98A-7051-8292-B40F-86127ECDA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708" y="1364462"/>
            <a:ext cx="9235486" cy="542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544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9596C6-BB5C-4DAD-99B5-6CDEA589D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345" y="136525"/>
            <a:ext cx="11485419" cy="1136463"/>
          </a:xfrm>
        </p:spPr>
        <p:txBody>
          <a:bodyPr>
            <a:normAutofit/>
          </a:bodyPr>
          <a:lstStyle/>
          <a:p>
            <a:r>
              <a:rPr lang="sl-SI" dirty="0"/>
              <a:t>Spremembe pogodb –  </a:t>
            </a:r>
            <a:r>
              <a:rPr lang="sl-SI"/>
              <a:t>zaključek 31.12.</a:t>
            </a:r>
            <a:r>
              <a:rPr lang="sl-SI" sz="4400" b="1">
                <a:solidFill>
                  <a:srgbClr val="005E66"/>
                </a:solidFill>
                <a:latin typeface="+mj-lt"/>
                <a:ea typeface="+mj-ea"/>
                <a:cs typeface="+mj-cs"/>
              </a:rPr>
              <a:t>2025 </a:t>
            </a:r>
            <a:r>
              <a:rPr lang="sl-SI" sz="44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(5/6)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8990E5-CBDB-4AD6-AD71-4FB873503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806" y="1455938"/>
            <a:ext cx="10092367" cy="52467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pl-PL" sz="3200" dirty="0"/>
          </a:p>
          <a:p>
            <a:pPr>
              <a:buFont typeface="Wingdings" panose="05000000000000000000" pitchFamily="2" charset="2"/>
              <a:buChar char="ü"/>
            </a:pPr>
            <a:endParaRPr lang="sl-SI" sz="3200" dirty="0"/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89C81DB1-55C4-8287-82BE-D6DBA44B8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969424"/>
              </p:ext>
            </p:extLst>
          </p:nvPr>
        </p:nvGraphicFramePr>
        <p:xfrm>
          <a:off x="1759526" y="1690255"/>
          <a:ext cx="9143668" cy="4516580"/>
        </p:xfrm>
        <a:graphic>
          <a:graphicData uri="http://schemas.openxmlformats.org/drawingml/2006/table">
            <a:tbl>
              <a:tblPr/>
              <a:tblGrid>
                <a:gridCol w="860911">
                  <a:extLst>
                    <a:ext uri="{9D8B030D-6E8A-4147-A177-3AD203B41FA5}">
                      <a16:colId xmlns:a16="http://schemas.microsoft.com/office/drawing/2014/main" val="62357326"/>
                    </a:ext>
                  </a:extLst>
                </a:gridCol>
                <a:gridCol w="8282757">
                  <a:extLst>
                    <a:ext uri="{9D8B030D-6E8A-4147-A177-3AD203B41FA5}">
                      <a16:colId xmlns:a16="http://schemas.microsoft.com/office/drawing/2014/main" val="3983779149"/>
                    </a:ext>
                  </a:extLst>
                </a:gridCol>
              </a:tblGrid>
              <a:tr h="410598">
                <a:tc gridSpan="2">
                  <a:txBody>
                    <a:bodyPr/>
                    <a:lstStyle/>
                    <a:p>
                      <a:pPr algn="l" fontAlgn="b"/>
                      <a:r>
                        <a:rPr lang="sl-S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Zaključek veljavnosti artiklom z 31.12.2024/2025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268315"/>
                  </a:ext>
                </a:extLst>
              </a:tr>
              <a:tr h="1231796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ŠIFRA VRSTE MP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8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NAZIV VRSTE MP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492551"/>
                  </a:ext>
                </a:extLst>
              </a:tr>
              <a:tr h="410598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 ZA INZULINSKO ČRPALKO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089984"/>
                  </a:ext>
                </a:extLst>
              </a:tr>
              <a:tr h="410598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AMPULA ZA INZULINSKO ČRPALKO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101677"/>
                  </a:ext>
                </a:extLst>
              </a:tr>
              <a:tr h="410598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SENZOR ZA KONTINUIRANO MERJENJE GLUKOZE V MEDCELIČNINI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3950629"/>
                  </a:ext>
                </a:extLst>
              </a:tr>
              <a:tr h="410598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ODDAJNIK ZA KONTINUIRANO MERJENJE GLUKOZE V MEDCELIČNINI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015766"/>
                  </a:ext>
                </a:extLst>
              </a:tr>
              <a:tr h="410598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SPREJEMNIK REZULTATOV KONTINUIRANEGA MERJENJA GLUKOZE V MEDCELIČNINI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757101"/>
                  </a:ext>
                </a:extLst>
              </a:tr>
              <a:tr h="410598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SENZOR ZA SPREMLJANJE GLUKOZE V MEDCELIČNINI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447436"/>
                  </a:ext>
                </a:extLst>
              </a:tr>
              <a:tr h="410598"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ČITALNIK ZA SPREMLJANJE GLUKOZE V MEDCELIČNINI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253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605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9596C6-BB5C-4DAD-99B5-6CDEA589D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Spremembe pogodb – </a:t>
            </a:r>
            <a:r>
              <a:rPr lang="sl-SI" sz="44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Kontrola artiklov (6/6)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8990E5-CBDB-4AD6-AD71-4FB873503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065" y="1474772"/>
            <a:ext cx="10404430" cy="524670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endParaRPr lang="sl-SI" dirty="0"/>
          </a:p>
          <a:p>
            <a:pPr marL="0" indent="0">
              <a:lnSpc>
                <a:spcPct val="100000"/>
              </a:lnSpc>
              <a:buNone/>
            </a:pPr>
            <a:r>
              <a:rPr lang="sl-SI" sz="32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Artikle iz vrst MP, ki se bodo po novem izdajali na nivoju artikla, in jih ima dobavitelj na pogodbi, bodo s 30.11.2024 zaključeni.</a:t>
            </a:r>
          </a:p>
          <a:p>
            <a:pPr marL="0" indent="0">
              <a:lnSpc>
                <a:spcPct val="100000"/>
              </a:lnSpc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l-SI" sz="32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Ponovno se morajo dodati artikli, ki jih je določil ZZZS (v skladu z novim šifrantom)  s 1.12.2024.</a:t>
            </a:r>
          </a:p>
          <a:p>
            <a:pPr marL="0" indent="0">
              <a:lnSpc>
                <a:spcPct val="100000"/>
              </a:lnSpc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l-SI" sz="32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Pri zapisu izdaje artikla/sistema artiklov v sistem on-line, bo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sl-SI" sz="32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decembra 2024 - EVIDENČNA kontrola,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sl-SI" sz="3200" b="1" dirty="0">
                <a:solidFill>
                  <a:srgbClr val="005E66"/>
                </a:solidFill>
                <a:latin typeface="+mj-lt"/>
                <a:ea typeface="+mj-ea"/>
                <a:cs typeface="+mj-cs"/>
              </a:rPr>
              <a:t>januarja 2025 in naprej – ZAVRNITVENA kontrola,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l-SI" dirty="0"/>
              <a:t>če artikla (enega ali več artiklov hkrati) ni na pogodbi.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pl-PL" sz="3200" dirty="0"/>
          </a:p>
          <a:p>
            <a:pPr>
              <a:buFont typeface="Wingdings" panose="05000000000000000000" pitchFamily="2" charset="2"/>
              <a:buChar char="ü"/>
            </a:pPr>
            <a:endParaRPr lang="sl-SI" sz="3200" dirty="0"/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sl-SI" sz="3200" b="1" dirty="0">
              <a:solidFill>
                <a:srgbClr val="005E66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7838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456</Words>
  <Application>Microsoft Office PowerPoint</Application>
  <PresentationFormat>Širokozaslonsko</PresentationFormat>
  <Paragraphs>110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Helv</vt:lpstr>
      <vt:lpstr>Wingdings</vt:lpstr>
      <vt:lpstr>1_Officeova tema</vt:lpstr>
      <vt:lpstr> Novosti za MP  SPREMEMBE POGODB   predstavitev za dobavitelje</vt:lpstr>
      <vt:lpstr>Spremembe pogodb – Prijava artiklov (1/6)</vt:lpstr>
      <vt:lpstr>Spremembe pogodb – Prijava artiklov (2/6)</vt:lpstr>
      <vt:lpstr>Spremembe pogodb –  zaključek 30.11.2024 (3/6)</vt:lpstr>
      <vt:lpstr>Spremembe pogodb –  prijava 1.12.2024 (4/6)</vt:lpstr>
      <vt:lpstr>Spremembe pogodb –  zaključek 31.12.2025 (5/6)</vt:lpstr>
      <vt:lpstr>Spremembe pogodb – Kontrola artiklov (6/6)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Alenka Sintič</dc:creator>
  <cp:lastModifiedBy>Alenka Sintič</cp:lastModifiedBy>
  <cp:revision>5</cp:revision>
  <cp:lastPrinted>2024-10-22T11:36:52Z</cp:lastPrinted>
  <dcterms:created xsi:type="dcterms:W3CDTF">2024-10-16T09:08:59Z</dcterms:created>
  <dcterms:modified xsi:type="dcterms:W3CDTF">2024-10-22T11:42:58Z</dcterms:modified>
</cp:coreProperties>
</file>