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80" r:id="rId12"/>
    <p:sldId id="266" r:id="rId13"/>
    <p:sldId id="267" r:id="rId14"/>
    <p:sldId id="270" r:id="rId15"/>
    <p:sldId id="271" r:id="rId16"/>
    <p:sldId id="272" r:id="rId17"/>
    <p:sldId id="279" r:id="rId18"/>
    <p:sldId id="268" r:id="rId19"/>
    <p:sldId id="278" r:id="rId20"/>
    <p:sldId id="281" r:id="rId21"/>
    <p:sldId id="276" r:id="rId22"/>
    <p:sldId id="269" r:id="rId23"/>
    <p:sldId id="273" r:id="rId24"/>
    <p:sldId id="263" r:id="rId25"/>
    <p:sldId id="284" r:id="rId26"/>
    <p:sldId id="274" r:id="rId27"/>
    <p:sldId id="275" r:id="rId28"/>
    <p:sldId id="283" r:id="rId2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3045AA-F350-7975-3D03-DB98B9A53CAC}" name="Alenka Franko-Hren" initials="AFH" userId="S::alenka.franko-hren@zzzs.si::a1a4efca-e4ed-4caf-b343-b2f8684950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rednji slog 3 – 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vetel slog 2 – poudarek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Srednji slog 4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2" autoAdjust="0"/>
  </p:normalViewPr>
  <p:slideViewPr>
    <p:cSldViewPr snapToGrid="0" showGuides="1">
      <p:cViewPr varScale="1">
        <p:scale>
          <a:sx n="104" d="100"/>
          <a:sy n="104" d="100"/>
        </p:scale>
        <p:origin x="79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8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BEF62A5E-982C-4417-9370-E4A7052CEA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FC35DFF5-B392-4FD2-B1FB-9AB7CC9571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E1515-7CA6-4859-9AAC-8D89EFC7F2DA}" type="datetimeFigureOut">
              <a:rPr lang="sl-SI" smtClean="0"/>
              <a:t>21.10.2024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D120BF2-3F5B-40B5-A0F7-1D2C405BD6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3929D56-9704-4D3C-AA77-896B2840C4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A240D-62BA-482E-B0F4-396907221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1384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8A07BB-5184-4F00-9EA5-AECC2DED6A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22431"/>
            <a:ext cx="9144000" cy="231289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sl-SI" dirty="0"/>
              <a:t>Kliknite za naslov prezentacije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9D1C4AF-AD2F-47E4-BFE9-F12308A993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135324"/>
            <a:ext cx="9144000" cy="82027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 za druge podatke: avtor, datum, …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5E32141C-C1EB-46BC-ADC4-A1023B9A4F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Slika 14" descr="Slika, ki vsebuje besede besedilo&#10;&#10;Opis je samodejno ustvarjen">
            <a:extLst>
              <a:ext uri="{FF2B5EF4-FFF2-40B4-BE49-F238E27FC236}">
                <a16:creationId xmlns:a16="http://schemas.microsoft.com/office/drawing/2014/main" id="{5F47C3F5-1795-40B1-A02E-496C59DC85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29" y="93116"/>
            <a:ext cx="6432397" cy="13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6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5F1378-59F1-4DDD-8DF2-14E1E4B9A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517D4E-3A64-48D4-A6B0-70F5F7694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B65D92A-62F8-4BCB-93A2-666B8013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88806" y="6364475"/>
            <a:ext cx="2292594" cy="365125"/>
          </a:xfrm>
          <a:prstGeom prst="rect">
            <a:avLst/>
          </a:prstGeom>
        </p:spPr>
        <p:txBody>
          <a:bodyPr/>
          <a:lstStyle/>
          <a:p>
            <a:fld id="{C581B548-B325-474A-8382-32804F0EDB35}" type="datetimeFigureOut">
              <a:rPr lang="sl-SI" smtClean="0"/>
              <a:t>21.10.2024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20D5A1A-4A99-4014-8FDE-AFC0FAB4F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A33A78C-B35E-4BD8-B4BE-1DF93031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5DE970-F919-4974-BEDE-802C85F7F7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760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B49B89-41DB-4692-A669-DF50E81D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418196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909ADD74-F7E9-4817-B7CD-2C55995C5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806" y="136525"/>
            <a:ext cx="10064994" cy="1136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/>
              <a:t>Naslov 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4C542B2-DEBB-49C3-98C6-CB051FB11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8806" y="1825625"/>
            <a:ext cx="100649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Prva raven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A350CCF-5CCE-4ECC-B816-5BABB0A0A1B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6015318"/>
            <a:ext cx="1288806" cy="842681"/>
          </a:xfrm>
          <a:prstGeom prst="rect">
            <a:avLst/>
          </a:prstGeom>
        </p:spPr>
      </p:pic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F90D0235-6C29-4BC1-94AD-8323820EBB4D}"/>
              </a:ext>
            </a:extLst>
          </p:cNvPr>
          <p:cNvCxnSpPr/>
          <p:nvPr userDrawn="1"/>
        </p:nvCxnSpPr>
        <p:spPr>
          <a:xfrm>
            <a:off x="0" y="1276350"/>
            <a:ext cx="12192000" cy="0"/>
          </a:xfrm>
          <a:prstGeom prst="line">
            <a:avLst/>
          </a:prstGeom>
          <a:ln w="88900">
            <a:solidFill>
              <a:srgbClr val="005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53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E6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api.zzzs.si/updonline/IHIS2/prod/IHIS2_5.1.0.8.7z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zzs.si/?id=126&amp;detail=D680A6E802C175FFC1257C9F0047174E" TargetMode="External"/><Relationship Id="rId2" Type="http://schemas.openxmlformats.org/officeDocument/2006/relationships/hyperlink" Target="https://www.zzzs.si/?id=126&amp;detail=2D0677D06D32F618C1257C92002763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zzzs.si/?id=126&amp;detail=714F6B0292EB572EC1257D8D002C1984" TargetMode="External"/><Relationship Id="rId4" Type="http://schemas.openxmlformats.org/officeDocument/2006/relationships/hyperlink" Target="https://www.zzzs.si/?id=126&amp;detail=D2A24C1D02478412C1257C9F004A6F7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85EFDC-DC94-4804-B9E1-0B594F73A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018" y="1987930"/>
            <a:ext cx="10675917" cy="2312893"/>
          </a:xfrm>
        </p:spPr>
        <p:txBody>
          <a:bodyPr>
            <a:normAutofit fontScale="90000"/>
          </a:bodyPr>
          <a:lstStyle/>
          <a:p>
            <a:pPr algn="ctr"/>
            <a:br>
              <a:rPr lang="sl-SI" dirty="0"/>
            </a:br>
            <a:r>
              <a:rPr lang="sl-SI" dirty="0"/>
              <a:t>Spremembe informacijskih rešitev zaradi vpeljave izdajanja </a:t>
            </a:r>
            <a:br>
              <a:rPr lang="sl-SI" dirty="0"/>
            </a:br>
            <a:r>
              <a:rPr lang="sl-SI" dirty="0"/>
              <a:t>artiklov MP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6A0CE0-26FE-4326-A1C8-A5C259AA1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230" y="5680609"/>
            <a:ext cx="10675916" cy="82027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sl-SI" dirty="0"/>
              <a:t>Predstavitev programskim hišam, 23. 10. 2024, Microsoft Teams</a:t>
            </a:r>
            <a:endParaRPr lang="sl-SI" dirty="0">
              <a:solidFill>
                <a:srgbClr val="C00000"/>
              </a:solidFill>
            </a:endParaRPr>
          </a:p>
          <a:p>
            <a:pPr algn="ctr"/>
            <a:r>
              <a:rPr lang="sl-SI" dirty="0"/>
              <a:t>ZZZS, Področna enota informacijski center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79796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596C6-BB5C-4DAD-99B5-6CDEA589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Izdaja MP (Artikli)  - Splošno (3/4)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8990E5-CBDB-4AD6-AD71-4FB873503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806" y="1455938"/>
            <a:ext cx="10092367" cy="52467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sl-SI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sl-SI" sz="3200" dirty="0"/>
              <a:t>Naročilnico vrste 8, </a:t>
            </a:r>
            <a:r>
              <a:rPr lang="pl-PL" sz="3200" dirty="0"/>
              <a:t>Naročilnica za MP (izdaja artiklov)</a:t>
            </a:r>
            <a:r>
              <a:rPr lang="sl-SI" sz="3200" dirty="0"/>
              <a:t> mora v sistem on-line vedno zapisati izvajalec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3200" dirty="0"/>
              <a:t>Naročilnica vrste 8, </a:t>
            </a:r>
            <a:r>
              <a:rPr lang="pl-PL" sz="3200" dirty="0"/>
              <a:t>Naročilnica za MP (izdaja artiklov)</a:t>
            </a:r>
            <a:r>
              <a:rPr lang="sl-SI" sz="3200" dirty="0"/>
              <a:t>, ki je predpisana za daljše obdobje (180 dni, 270 dni, 360 dni) ima lahko pri posamezni izdaji različne sisteme / artikle. Primer na naslednji prosojnici.</a:t>
            </a:r>
          </a:p>
          <a:p>
            <a:pPr>
              <a:buFont typeface="Wingdings" panose="05000000000000000000" pitchFamily="2" charset="2"/>
              <a:buChar char="ü"/>
            </a:pPr>
            <a:endParaRPr lang="sl-SI" sz="3200" dirty="0"/>
          </a:p>
          <a:p>
            <a:pPr>
              <a:buFont typeface="Wingdings" panose="05000000000000000000" pitchFamily="2" charset="2"/>
              <a:buChar char="ü"/>
            </a:pPr>
            <a:endParaRPr lang="pl-PL" sz="3600" dirty="0"/>
          </a:p>
          <a:p>
            <a:pPr>
              <a:buFont typeface="Wingdings" panose="05000000000000000000" pitchFamily="2" charset="2"/>
              <a:buChar char="ü"/>
            </a:pPr>
            <a:endParaRPr lang="sl-SI" sz="3600" dirty="0"/>
          </a:p>
          <a:p>
            <a:pPr marL="0" indent="0">
              <a:buNone/>
            </a:pPr>
            <a:endParaRPr lang="sl-SI" sz="3600" b="1" dirty="0">
              <a:solidFill>
                <a:srgbClr val="005E66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sl-SI" sz="3600" b="1" dirty="0">
              <a:solidFill>
                <a:srgbClr val="005E66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1858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596C6-BB5C-4DAD-99B5-6CDEA589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Izdaja MP (Artikli)  - Splošno (4/4)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8990E5-CBDB-4AD6-AD71-4FB873503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806" y="1455938"/>
            <a:ext cx="10092367" cy="52467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sz="32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Primer:</a:t>
            </a:r>
          </a:p>
          <a:p>
            <a:pPr marL="0" indent="0">
              <a:buNone/>
            </a:pPr>
            <a:r>
              <a:rPr lang="sl-SI" sz="3200" u="sng" dirty="0"/>
              <a:t>Šifra vrste 1256, Sistem za merjenje glukoze v medceličnini</a:t>
            </a:r>
          </a:p>
          <a:p>
            <a:pPr>
              <a:buSzPts val="1100"/>
              <a:buFont typeface="Wingdings" panose="05000000000000000000" pitchFamily="2" charset="2"/>
              <a:buChar char="q"/>
            </a:pPr>
            <a:r>
              <a:rPr lang="sl-SI" b="0" i="0" u="none" strike="noStrike" baseline="0" dirty="0">
                <a:solidFill>
                  <a:srgbClr val="000000"/>
                </a:solidFill>
              </a:rPr>
              <a:t>prva izdaja:   2000004 </a:t>
            </a:r>
            <a:r>
              <a:rPr lang="sl-SI" b="0" i="0" u="none" strike="noStrike" baseline="0" dirty="0" err="1">
                <a:solidFill>
                  <a:srgbClr val="000000"/>
                </a:solidFill>
              </a:rPr>
              <a:t>Llins</a:t>
            </a:r>
            <a:r>
              <a:rPr lang="sl-SI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sl-SI" b="0" i="0" u="none" strike="noStrike" baseline="0" dirty="0" err="1">
                <a:solidFill>
                  <a:srgbClr val="000000"/>
                </a:solidFill>
              </a:rPr>
              <a:t>Service</a:t>
            </a:r>
            <a:r>
              <a:rPr lang="sl-SI" b="0" i="0" u="none" strike="noStrike" baseline="0" dirty="0">
                <a:solidFill>
                  <a:srgbClr val="000000"/>
                </a:solidFill>
              </a:rPr>
              <a:t> &amp; Consulting </a:t>
            </a:r>
            <a:r>
              <a:rPr lang="sl-SI" b="0" i="0" u="none" strike="noStrike" baseline="0" dirty="0" err="1">
                <a:solidFill>
                  <a:srgbClr val="000000"/>
                </a:solidFill>
              </a:rPr>
              <a:t>Glunovo</a:t>
            </a:r>
            <a:r>
              <a:rPr lang="sl-SI" b="0" i="0" u="none" strike="noStrike" baseline="0" dirty="0">
                <a:solidFill>
                  <a:srgbClr val="000000"/>
                </a:solidFill>
              </a:rPr>
              <a:t> p3 senzor, oddajnik</a:t>
            </a:r>
          </a:p>
          <a:p>
            <a:pPr>
              <a:buSzPts val="1100"/>
              <a:buFont typeface="Wingdings" panose="05000000000000000000" pitchFamily="2" charset="2"/>
              <a:buChar char="q"/>
            </a:pPr>
            <a:r>
              <a:rPr lang="sl-SI" dirty="0">
                <a:solidFill>
                  <a:srgbClr val="000000"/>
                </a:solidFill>
              </a:rPr>
              <a:t>d</a:t>
            </a:r>
            <a:r>
              <a:rPr lang="sl-SI" b="0" i="0" u="none" strike="noStrike" baseline="0" dirty="0">
                <a:solidFill>
                  <a:srgbClr val="000000"/>
                </a:solidFill>
              </a:rPr>
              <a:t>ruga izdaja: 1000008 </a:t>
            </a:r>
            <a:r>
              <a:rPr lang="sl-SI" b="0" i="0" u="none" strike="noStrike" baseline="0" dirty="0" err="1">
                <a:solidFill>
                  <a:srgbClr val="000000"/>
                </a:solidFill>
              </a:rPr>
              <a:t>Glunovo</a:t>
            </a:r>
            <a:r>
              <a:rPr lang="sl-SI" b="0" i="0" u="none" strike="noStrike" baseline="0" dirty="0">
                <a:solidFill>
                  <a:srgbClr val="000000"/>
                </a:solidFill>
              </a:rPr>
              <a:t> p3 senzor</a:t>
            </a:r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r>
              <a:rPr lang="sl-SI" sz="32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Primer:</a:t>
            </a:r>
          </a:p>
          <a:p>
            <a:pPr marL="0" indent="0">
              <a:buNone/>
            </a:pPr>
            <a:r>
              <a:rPr lang="sl-SI" sz="3200" u="sng" dirty="0"/>
              <a:t>Šifra vrste 1257, Sistem za merjenje glukoze v medceličnini - zahtevni </a:t>
            </a:r>
          </a:p>
          <a:p>
            <a:pPr marL="228600" lvl="1">
              <a:spcBef>
                <a:spcPts val="1000"/>
              </a:spcBef>
              <a:buSzPts val="1100"/>
              <a:buFont typeface="Wingdings" panose="05000000000000000000" pitchFamily="2" charset="2"/>
              <a:buChar char="q"/>
            </a:pPr>
            <a:r>
              <a:rPr lang="sl-SI" sz="2800" dirty="0">
                <a:solidFill>
                  <a:srgbClr val="000000"/>
                </a:solidFill>
              </a:rPr>
              <a:t>prva izdaja: 2000010 MDSS </a:t>
            </a:r>
            <a:r>
              <a:rPr lang="sl-SI" sz="2800" dirty="0" err="1">
                <a:solidFill>
                  <a:srgbClr val="000000"/>
                </a:solidFill>
              </a:rPr>
              <a:t>Dexcom</a:t>
            </a:r>
            <a:r>
              <a:rPr lang="sl-SI" sz="2800" dirty="0">
                <a:solidFill>
                  <a:srgbClr val="000000"/>
                </a:solidFill>
              </a:rPr>
              <a:t> G6 senzor, oddajnik, sprejemnik</a:t>
            </a:r>
          </a:p>
          <a:p>
            <a:pPr marL="228600" lvl="1">
              <a:spcBef>
                <a:spcPts val="1000"/>
              </a:spcBef>
              <a:buSzPts val="1100"/>
              <a:buFont typeface="Wingdings" panose="05000000000000000000" pitchFamily="2" charset="2"/>
              <a:buChar char="q"/>
            </a:pPr>
            <a:r>
              <a:rPr lang="sl-SI" sz="2800" dirty="0">
                <a:solidFill>
                  <a:srgbClr val="000000"/>
                </a:solidFill>
              </a:rPr>
              <a:t>druga izdaja: 2000009 MDSS </a:t>
            </a:r>
            <a:r>
              <a:rPr lang="sl-SI" sz="2800" dirty="0" err="1">
                <a:solidFill>
                  <a:srgbClr val="000000"/>
                </a:solidFill>
              </a:rPr>
              <a:t>Dexcom</a:t>
            </a:r>
            <a:r>
              <a:rPr lang="sl-SI" sz="2800" dirty="0">
                <a:solidFill>
                  <a:srgbClr val="000000"/>
                </a:solidFill>
              </a:rPr>
              <a:t> G6 senzor, oddajnik</a:t>
            </a:r>
          </a:p>
          <a:p>
            <a:pPr>
              <a:buFont typeface="Wingdings" panose="05000000000000000000" pitchFamily="2" charset="2"/>
              <a:buChar char="ü"/>
            </a:pPr>
            <a:endParaRPr lang="sl-SI" sz="3200" dirty="0"/>
          </a:p>
          <a:p>
            <a:pPr>
              <a:buFont typeface="Wingdings" panose="05000000000000000000" pitchFamily="2" charset="2"/>
              <a:buChar char="ü"/>
            </a:pPr>
            <a:endParaRPr lang="sl-SI" sz="3200" dirty="0"/>
          </a:p>
          <a:p>
            <a:pPr>
              <a:buFont typeface="Wingdings" panose="05000000000000000000" pitchFamily="2" charset="2"/>
              <a:buChar char="ü"/>
            </a:pPr>
            <a:endParaRPr lang="pl-PL" sz="3600" dirty="0"/>
          </a:p>
          <a:p>
            <a:pPr>
              <a:buFont typeface="Wingdings" panose="05000000000000000000" pitchFamily="2" charset="2"/>
              <a:buChar char="ü"/>
            </a:pPr>
            <a:endParaRPr lang="sl-SI" sz="3600" dirty="0"/>
          </a:p>
          <a:p>
            <a:pPr marL="0" indent="0">
              <a:buNone/>
            </a:pPr>
            <a:endParaRPr lang="sl-SI" sz="3600" b="1" dirty="0">
              <a:solidFill>
                <a:srgbClr val="005E66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sl-SI" sz="3600" b="1" dirty="0">
              <a:solidFill>
                <a:srgbClr val="005E66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93202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596C6-BB5C-4DAD-99B5-6CDEA589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Izdaja MP (Artikli) – Vrednost artikla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8990E5-CBDB-4AD6-AD71-4FB873503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806" y="1455938"/>
            <a:ext cx="10092367" cy="52467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sz="33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ZZZS šifra sistema </a:t>
            </a:r>
          </a:p>
          <a:p>
            <a:pPr marL="0" indent="0">
              <a:buNone/>
            </a:pPr>
            <a:r>
              <a:rPr lang="sl-SI" sz="3500" dirty="0"/>
              <a:t>Če dobavitelj evidentira izdajo sistema, navede šifro sistema iz šifranta 63. Vrednost izdaje ne sme biti višja od cene sistema, ki je navedena v šifrantu 63 (podatek </a:t>
            </a:r>
            <a:r>
              <a:rPr lang="sl-SI" sz="3500" dirty="0" err="1"/>
              <a:t>VredCenSistem</a:t>
            </a:r>
            <a:r>
              <a:rPr lang="sl-SI" sz="3500" dirty="0"/>
              <a:t>).</a:t>
            </a:r>
            <a:r>
              <a:rPr lang="sl-SI" dirty="0"/>
              <a:t> </a:t>
            </a:r>
            <a:r>
              <a:rPr lang="sl-S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"Maksimalna vrednost sistema artiklov je najvišja možna cena sistema upoštevaje vsoto cen posameznih artiklov ob izdaji maksimalno dovoljene količine artiklov znotraj sistema"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33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ZZZS šifra artikla</a:t>
            </a:r>
          </a:p>
          <a:p>
            <a:pPr marL="0" indent="0">
              <a:buNone/>
            </a:pPr>
            <a:r>
              <a:rPr lang="sl-SI" sz="3500" dirty="0"/>
              <a:t>Če dobavitelj evidentira izdajo artikla, navede šifro artikla iz šifranta 64. Vrednost izdaje ne sme biti višja od cene artikla, ki je navedena v šifrantu 64 (podatek </a:t>
            </a:r>
            <a:r>
              <a:rPr lang="sl-SI" sz="3500" dirty="0" err="1"/>
              <a:t>CenaArtiklaZDDV</a:t>
            </a:r>
            <a:r>
              <a:rPr lang="sl-SI" sz="3500" dirty="0"/>
              <a:t>).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3800" dirty="0"/>
              <a:t>Izdaja nadstandarda za MP, kjer se izdaja evidentira na nivoju artikla ali sistema, ni dovoljena.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sl-SI" dirty="0"/>
          </a:p>
          <a:p>
            <a:pPr>
              <a:buFont typeface="Wingdings" panose="05000000000000000000" pitchFamily="2" charset="2"/>
              <a:buChar char="ü"/>
            </a:pPr>
            <a:endParaRPr lang="sl-SI" dirty="0"/>
          </a:p>
          <a:p>
            <a:pPr>
              <a:buFont typeface="Wingdings" panose="05000000000000000000" pitchFamily="2" charset="2"/>
              <a:buChar char="ü"/>
            </a:pPr>
            <a:endParaRPr lang="sl-SI" dirty="0"/>
          </a:p>
          <a:p>
            <a:pPr>
              <a:buFont typeface="Wingdings" panose="05000000000000000000" pitchFamily="2" charset="2"/>
              <a:buChar char="ü"/>
            </a:pPr>
            <a:endParaRPr lang="pl-PL" sz="3200" dirty="0"/>
          </a:p>
          <a:p>
            <a:pPr>
              <a:buFont typeface="Wingdings" panose="05000000000000000000" pitchFamily="2" charset="2"/>
              <a:buChar char="ü"/>
            </a:pPr>
            <a:endParaRPr lang="sl-SI" sz="3200" dirty="0"/>
          </a:p>
          <a:p>
            <a:pPr marL="0" indent="0">
              <a:buNone/>
            </a:pPr>
            <a:endParaRPr lang="sl-SI" sz="3200" b="1" dirty="0">
              <a:solidFill>
                <a:srgbClr val="005E66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sl-SI" sz="3200" b="1" dirty="0">
              <a:solidFill>
                <a:srgbClr val="005E6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3427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596C6-BB5C-4DAD-99B5-6CDEA589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Izdaja MP (Artikli) – Izdana količina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8990E5-CBDB-4AD6-AD71-4FB873503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806" y="1455938"/>
            <a:ext cx="10092367" cy="5246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ZZZS šifra sistema </a:t>
            </a:r>
          </a:p>
          <a:p>
            <a:pPr marL="0" indent="0">
              <a:buNone/>
            </a:pPr>
            <a:r>
              <a:rPr lang="sl-SI" sz="3200" dirty="0"/>
              <a:t>Če dobavitelj evidentira izdajo sistema, število kosov ne sme presegati vrednosti, ki je navedena v šifrantu 63 (podatek </a:t>
            </a:r>
            <a:r>
              <a:rPr lang="sl-SI" sz="3200" dirty="0" err="1"/>
              <a:t>StSistemArt</a:t>
            </a:r>
            <a:r>
              <a:rPr lang="sl-SI" sz="3200" dirty="0"/>
              <a:t>).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32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ZZZS šifra artikla</a:t>
            </a:r>
          </a:p>
          <a:p>
            <a:pPr marL="0" indent="0">
              <a:buNone/>
            </a:pPr>
            <a:r>
              <a:rPr lang="sl-SI" sz="3200" dirty="0"/>
              <a:t>Če dobavitelj evidentira izdajo artikla, število kosov ne sme presegati vrednosti, ki je navedena v šifrantu 64 (podatek </a:t>
            </a:r>
            <a:r>
              <a:rPr lang="sl-SI" sz="3200" dirty="0" err="1"/>
              <a:t>StMaxKos</a:t>
            </a:r>
            <a:r>
              <a:rPr lang="sl-SI" sz="3200" dirty="0"/>
              <a:t>).</a:t>
            </a:r>
          </a:p>
          <a:p>
            <a:pPr>
              <a:buFont typeface="Wingdings" panose="05000000000000000000" pitchFamily="2" charset="2"/>
              <a:buChar char="ü"/>
            </a:pPr>
            <a:endParaRPr lang="sl-SI" dirty="0"/>
          </a:p>
          <a:p>
            <a:pPr>
              <a:buFont typeface="Wingdings" panose="05000000000000000000" pitchFamily="2" charset="2"/>
              <a:buChar char="ü"/>
            </a:pPr>
            <a:endParaRPr lang="sl-SI" dirty="0"/>
          </a:p>
          <a:p>
            <a:pPr>
              <a:buFont typeface="Wingdings" panose="05000000000000000000" pitchFamily="2" charset="2"/>
              <a:buChar char="ü"/>
            </a:pPr>
            <a:endParaRPr lang="pl-PL" sz="3200" dirty="0"/>
          </a:p>
          <a:p>
            <a:pPr>
              <a:buFont typeface="Wingdings" panose="05000000000000000000" pitchFamily="2" charset="2"/>
              <a:buChar char="ü"/>
            </a:pPr>
            <a:endParaRPr lang="sl-SI" sz="3200" dirty="0"/>
          </a:p>
          <a:p>
            <a:pPr marL="0" indent="0">
              <a:buNone/>
            </a:pPr>
            <a:endParaRPr lang="sl-SI" sz="3200" b="1" dirty="0">
              <a:solidFill>
                <a:srgbClr val="005E66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sl-SI" sz="3200" b="1" dirty="0">
              <a:solidFill>
                <a:srgbClr val="005E6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47260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596C6-BB5C-4DAD-99B5-6CDEA589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Izdaja MP (Artikli) – </a:t>
            </a:r>
            <a:r>
              <a:rPr lang="sl-SI" sz="44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Življenjska doba (Trajnostna doba)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8990E5-CBDB-4AD6-AD71-4FB873503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806" y="1455938"/>
            <a:ext cx="10092367" cy="5246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Izračun življenjske dobe za izdajo sistema</a:t>
            </a:r>
          </a:p>
          <a:p>
            <a:pPr marL="0" indent="0">
              <a:buNone/>
            </a:pPr>
            <a:r>
              <a:rPr lang="sl-SI" dirty="0"/>
              <a:t>Datum prejema + Doba trajanja sistema artiklov </a:t>
            </a:r>
          </a:p>
          <a:p>
            <a:pPr marL="0" indent="0">
              <a:buNone/>
            </a:pPr>
            <a:endParaRPr lang="sl-SI" sz="1400" dirty="0"/>
          </a:p>
          <a:p>
            <a:pPr marL="0" indent="0">
              <a:buNone/>
            </a:pPr>
            <a:r>
              <a:rPr lang="sl-SI" sz="2400" dirty="0"/>
              <a:t>Doba trajanja sistema artiklov je določena v  Šifrantu 63 – Sistemi artiklov MP (podatek </a:t>
            </a:r>
            <a:r>
              <a:rPr lang="sl-SI" sz="2400" dirty="0" err="1"/>
              <a:t>TrajDobaSistem</a:t>
            </a:r>
            <a:r>
              <a:rPr lang="sl-SI" sz="2400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endParaRPr lang="sl-SI" dirty="0"/>
          </a:p>
          <a:p>
            <a:pPr marL="0" indent="0">
              <a:buNone/>
            </a:pPr>
            <a:r>
              <a:rPr lang="sl-SI" sz="32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Izračun življenjske dobe za izdajo artikla</a:t>
            </a:r>
          </a:p>
          <a:p>
            <a:pPr marL="0" indent="0">
              <a:buNone/>
            </a:pPr>
            <a:r>
              <a:rPr lang="sl-SI" dirty="0"/>
              <a:t>Datum prejema + (Izdana količina x Življenjska doba v dnevih)</a:t>
            </a:r>
          </a:p>
          <a:p>
            <a:pPr marL="0" indent="0">
              <a:buNone/>
            </a:pPr>
            <a:endParaRPr lang="sl-SI" sz="1400" dirty="0"/>
          </a:p>
          <a:p>
            <a:pPr marL="0" indent="0">
              <a:buNone/>
            </a:pPr>
            <a:r>
              <a:rPr lang="sl-SI" sz="2400" dirty="0"/>
              <a:t>Življenjska doba v dnevih je določena v  Šifrantu 64 – Artikli MP (podatek </a:t>
            </a:r>
            <a:r>
              <a:rPr lang="sl-SI" sz="2400" dirty="0" err="1"/>
              <a:t>ZivljDoba</a:t>
            </a:r>
            <a:r>
              <a:rPr lang="sl-SI" sz="2400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endParaRPr lang="sl-SI" dirty="0"/>
          </a:p>
          <a:p>
            <a:pPr>
              <a:buFont typeface="Wingdings" panose="05000000000000000000" pitchFamily="2" charset="2"/>
              <a:buChar char="ü"/>
            </a:pPr>
            <a:endParaRPr lang="sl-SI" dirty="0"/>
          </a:p>
          <a:p>
            <a:pPr>
              <a:buFont typeface="Wingdings" panose="05000000000000000000" pitchFamily="2" charset="2"/>
              <a:buChar char="ü"/>
            </a:pPr>
            <a:endParaRPr lang="sl-SI" dirty="0"/>
          </a:p>
          <a:p>
            <a:pPr>
              <a:buFont typeface="Wingdings" panose="05000000000000000000" pitchFamily="2" charset="2"/>
              <a:buChar char="ü"/>
            </a:pPr>
            <a:endParaRPr lang="pl-PL" sz="3200" dirty="0"/>
          </a:p>
          <a:p>
            <a:pPr>
              <a:buFont typeface="Wingdings" panose="05000000000000000000" pitchFamily="2" charset="2"/>
              <a:buChar char="ü"/>
            </a:pPr>
            <a:endParaRPr lang="sl-SI" sz="3200" dirty="0"/>
          </a:p>
          <a:p>
            <a:pPr marL="0" indent="0">
              <a:buNone/>
            </a:pPr>
            <a:endParaRPr lang="sl-SI" sz="3200" b="1" dirty="0">
              <a:solidFill>
                <a:srgbClr val="005E66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sl-SI" sz="3200" b="1" dirty="0">
              <a:solidFill>
                <a:srgbClr val="005E6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207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596C6-BB5C-4DAD-99B5-6CDEA589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Izdaja MP (Artikli) – </a:t>
            </a:r>
            <a:r>
              <a:rPr lang="sl-SI" sz="44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Določanje datuma naslednje izdaje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8990E5-CBDB-4AD6-AD71-4FB873503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806" y="1455938"/>
            <a:ext cx="10092367" cy="52467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Če je izračunana življenjska doba (trajnostna doba) daljša kot „Datum prejema +  90 dni“ je datum naslednje izdaje enak življenjski dobi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Sicer je datum naslednje izdaje = Datum prejema +  90 dni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D</a:t>
            </a:r>
            <a:r>
              <a:rPr lang="sl-SI" sz="2800" dirty="0"/>
              <a:t>atum naslednje izdaje se ne določi: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sl-SI" sz="2400" dirty="0"/>
              <a:t> </a:t>
            </a:r>
            <a:r>
              <a:rPr lang="sl-SI" sz="2800" dirty="0"/>
              <a:t>Če je na predpisano naročilnico le ena izdaja ali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/>
              <a:t>Če je datum naslednje izdaje kasnejši od datuma konca veljavnosti naročilnice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sl-SI" sz="2800" dirty="0"/>
          </a:p>
          <a:p>
            <a:pPr>
              <a:buFont typeface="Wingdings" panose="05000000000000000000" pitchFamily="2" charset="2"/>
              <a:buChar char="ü"/>
            </a:pPr>
            <a:endParaRPr lang="sl-SI" dirty="0"/>
          </a:p>
          <a:p>
            <a:pPr>
              <a:buFont typeface="Wingdings" panose="05000000000000000000" pitchFamily="2" charset="2"/>
              <a:buChar char="ü"/>
            </a:pPr>
            <a:endParaRPr lang="sl-SI" dirty="0"/>
          </a:p>
          <a:p>
            <a:pPr>
              <a:buFont typeface="Wingdings" panose="05000000000000000000" pitchFamily="2" charset="2"/>
              <a:buChar char="ü"/>
            </a:pPr>
            <a:endParaRPr lang="sl-SI" dirty="0"/>
          </a:p>
          <a:p>
            <a:pPr>
              <a:buFont typeface="Wingdings" panose="05000000000000000000" pitchFamily="2" charset="2"/>
              <a:buChar char="ü"/>
            </a:pPr>
            <a:endParaRPr lang="sl-SI" dirty="0"/>
          </a:p>
          <a:p>
            <a:pPr>
              <a:buFont typeface="Wingdings" panose="05000000000000000000" pitchFamily="2" charset="2"/>
              <a:buChar char="ü"/>
            </a:pPr>
            <a:endParaRPr lang="pl-PL" sz="3200" dirty="0"/>
          </a:p>
          <a:p>
            <a:pPr>
              <a:buFont typeface="Wingdings" panose="05000000000000000000" pitchFamily="2" charset="2"/>
              <a:buChar char="ü"/>
            </a:pPr>
            <a:endParaRPr lang="sl-SI" sz="3200" dirty="0"/>
          </a:p>
          <a:p>
            <a:pPr marL="0" indent="0">
              <a:buNone/>
            </a:pPr>
            <a:endParaRPr lang="sl-SI" sz="3200" b="1" dirty="0">
              <a:solidFill>
                <a:srgbClr val="005E66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sl-SI" sz="3200" b="1" dirty="0">
              <a:solidFill>
                <a:srgbClr val="005E6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410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596C6-BB5C-4DAD-99B5-6CDEA589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Branje prejetih MP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8990E5-CBDB-4AD6-AD71-4FB873503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Pri vrstah MP, za katere se evidentira izdaja na nivoju artikla, funkcija vrača tudi podatke o ZZZS šifri in opisu sistema ali ZZZS šifri in opisu artikla.</a:t>
            </a:r>
          </a:p>
          <a:p>
            <a:pPr marL="457200" lvl="1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6094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596C6-BB5C-4DAD-99B5-6CDEA589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Obračun MP povzetka, davčna stopnja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8990E5-CBDB-4AD6-AD71-4FB873503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806" y="1807153"/>
            <a:ext cx="10064993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l-SI" sz="51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Upoštevanje davčne stopnje pri obračunu MP povzetkov</a:t>
            </a:r>
          </a:p>
          <a:p>
            <a:pPr marL="0" indent="0">
              <a:buNone/>
            </a:pPr>
            <a:endParaRPr lang="sl-SI" sz="3200" b="1" dirty="0">
              <a:solidFill>
                <a:srgbClr val="005E66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sl-SI" sz="40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Vrsta MP</a:t>
            </a:r>
          </a:p>
          <a:p>
            <a:pPr marL="0" indent="0">
              <a:buNone/>
            </a:pPr>
            <a:r>
              <a:rPr lang="sl-SI" sz="3400" dirty="0"/>
              <a:t>Če je izdaja na nivoju vrste MP, se upošteva davčna stopnja opredeljena v šifrantu 15.40 (Vrste MP, podatek </a:t>
            </a:r>
            <a:r>
              <a:rPr lang="sl-SI" sz="3400" dirty="0" err="1"/>
              <a:t>StopDDV</a:t>
            </a:r>
            <a:r>
              <a:rPr lang="sl-SI" sz="3400" dirty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sl-SI" sz="2800" dirty="0"/>
          </a:p>
          <a:p>
            <a:pPr marL="0" lvl="1" indent="0">
              <a:spcBef>
                <a:spcPts val="1000"/>
              </a:spcBef>
              <a:buNone/>
            </a:pPr>
            <a:r>
              <a:rPr lang="sl-SI" sz="40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ZZZS šifra sistema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sl-SI" sz="3800" dirty="0"/>
              <a:t>Če je izdaja na nivoju sistema, se upošteva Davčna stopnja opredeljena v šifrantu 63 (Sistemi artiklov MP, podatek </a:t>
            </a:r>
            <a:r>
              <a:rPr lang="sl-SI" sz="3800" dirty="0" err="1"/>
              <a:t>StopDDV</a:t>
            </a:r>
            <a:r>
              <a:rPr lang="sl-SI" sz="3800" dirty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sl-SI" sz="2800" dirty="0"/>
          </a:p>
          <a:p>
            <a:pPr marL="0" lvl="1" indent="0">
              <a:spcBef>
                <a:spcPts val="1000"/>
              </a:spcBef>
              <a:buNone/>
            </a:pPr>
            <a:r>
              <a:rPr lang="sl-SI" sz="40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ZZZS šifra artikla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sl-SI" sz="3800" dirty="0"/>
              <a:t>Če je izdaja na nivoju artikla, se upošteva Davčna stopnja opredeljena v šifrantu 65 (Artikli MP, podatek </a:t>
            </a:r>
            <a:r>
              <a:rPr lang="sl-SI" sz="3800" dirty="0" err="1"/>
              <a:t>StopDDV</a:t>
            </a:r>
            <a:r>
              <a:rPr lang="sl-SI" sz="3800" dirty="0"/>
              <a:t>)</a:t>
            </a:r>
          </a:p>
          <a:p>
            <a:pPr marL="0" lvl="1" indent="0">
              <a:spcBef>
                <a:spcPts val="1000"/>
              </a:spcBef>
              <a:buNone/>
            </a:pPr>
            <a:endParaRPr lang="sl-SI" sz="2800" b="1" dirty="0">
              <a:solidFill>
                <a:srgbClr val="005E6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6064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596C6-BB5C-4DAD-99B5-6CDEA589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Izdaja MP (Artikli) – </a:t>
            </a:r>
            <a:r>
              <a:rPr lang="sl-SI" sz="44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Pogodba dobavitelja (1/5)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8990E5-CBDB-4AD6-AD71-4FB873503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806" y="1455938"/>
            <a:ext cx="10092367" cy="52467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32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MP za katere se evidentira izdaja na nivoju vrste</a:t>
            </a:r>
          </a:p>
          <a:p>
            <a:pPr marL="0" indent="0">
              <a:buNone/>
            </a:pPr>
            <a:r>
              <a:rPr lang="sl-SI" dirty="0"/>
              <a:t>Dobavitelj mora imeti na pogodbi vsaj en artikel za to vrsto MP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sl-SI" dirty="0"/>
          </a:p>
          <a:p>
            <a:pPr marL="0" indent="0">
              <a:buNone/>
            </a:pPr>
            <a:r>
              <a:rPr lang="sl-SI" sz="32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Izdaja sistema</a:t>
            </a:r>
          </a:p>
          <a:p>
            <a:pPr marL="0" indent="0">
              <a:buNone/>
            </a:pPr>
            <a:r>
              <a:rPr lang="sl-SI" dirty="0"/>
              <a:t>Dobavitelj mora imeti na pogodbi vse artikle, ki pripadajo sistemu. Seznam artiklov, ki pripadajo sistemu določa  povezovalni šifrant </a:t>
            </a:r>
            <a:r>
              <a:rPr lang="sl-SI" dirty="0" err="1"/>
              <a:t>K45.1</a:t>
            </a:r>
            <a:r>
              <a:rPr lang="sl-SI" dirty="0"/>
              <a:t> (Sistemi artiklov in artikli MP po vrstah MP)</a:t>
            </a:r>
          </a:p>
          <a:p>
            <a:pPr>
              <a:buFont typeface="Wingdings" panose="05000000000000000000" pitchFamily="2" charset="2"/>
              <a:buChar char="ü"/>
            </a:pPr>
            <a:endParaRPr lang="sl-SI" dirty="0"/>
          </a:p>
          <a:p>
            <a:pPr marL="0" indent="0">
              <a:buNone/>
            </a:pPr>
            <a:r>
              <a:rPr lang="sl-SI" sz="32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Izdaja artikla</a:t>
            </a:r>
          </a:p>
          <a:p>
            <a:pPr marL="0" indent="0">
              <a:buNone/>
            </a:pPr>
            <a:r>
              <a:rPr lang="sl-SI" dirty="0"/>
              <a:t>Dobavitelj mora imeti na pogodbi ta artikel. V povezovalnem šifrantu </a:t>
            </a:r>
            <a:r>
              <a:rPr lang="sl-SI" dirty="0" err="1"/>
              <a:t>K45.2</a:t>
            </a:r>
            <a:r>
              <a:rPr lang="sl-SI" dirty="0"/>
              <a:t> (Vrste MP in artikli MP) je določeno kateri artikli pripadajo posamezni vrsti MP</a:t>
            </a:r>
          </a:p>
          <a:p>
            <a:pPr>
              <a:buFont typeface="Wingdings" panose="05000000000000000000" pitchFamily="2" charset="2"/>
              <a:buChar char="ü"/>
            </a:pPr>
            <a:endParaRPr lang="sl-SI" dirty="0"/>
          </a:p>
          <a:p>
            <a:pPr>
              <a:buFont typeface="Wingdings" panose="05000000000000000000" pitchFamily="2" charset="2"/>
              <a:buChar char="ü"/>
            </a:pPr>
            <a:endParaRPr lang="sl-SI" dirty="0"/>
          </a:p>
          <a:p>
            <a:pPr>
              <a:buFont typeface="Wingdings" panose="05000000000000000000" pitchFamily="2" charset="2"/>
              <a:buChar char="ü"/>
            </a:pPr>
            <a:endParaRPr lang="sl-SI" dirty="0"/>
          </a:p>
          <a:p>
            <a:pPr>
              <a:buFont typeface="Wingdings" panose="05000000000000000000" pitchFamily="2" charset="2"/>
              <a:buChar char="ü"/>
            </a:pPr>
            <a:endParaRPr lang="pl-PL" sz="3200" dirty="0"/>
          </a:p>
          <a:p>
            <a:pPr>
              <a:buFont typeface="Wingdings" panose="05000000000000000000" pitchFamily="2" charset="2"/>
              <a:buChar char="ü"/>
            </a:pPr>
            <a:endParaRPr lang="sl-SI" sz="3200" dirty="0"/>
          </a:p>
          <a:p>
            <a:pPr marL="0" indent="0">
              <a:buNone/>
            </a:pPr>
            <a:endParaRPr lang="sl-SI" sz="3200" b="1" dirty="0">
              <a:solidFill>
                <a:srgbClr val="005E66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sl-SI" sz="3200" b="1" dirty="0">
              <a:solidFill>
                <a:srgbClr val="005E6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1965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596C6-BB5C-4DAD-99B5-6CDEA589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Uvrščanje artiklov na pogodbo dobavitelja (2/5)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8990E5-CBDB-4AD6-AD71-4FB873503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91" y="1585928"/>
            <a:ext cx="10440475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sl-SI" sz="32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Pravilo navajanja podatkov o artiklu v XML strukturi</a:t>
            </a:r>
          </a:p>
          <a:p>
            <a:pPr marL="457200" lvl="1" indent="0">
              <a:buNone/>
            </a:pPr>
            <a:r>
              <a:rPr lang="sl-SI" sz="2200" kern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 vrste MP, za katere ZZZS </a:t>
            </a:r>
            <a:r>
              <a:rPr lang="sl-SI" sz="2200" b="1" kern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sl-SI" sz="2200" kern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vzpostavil šifranta artiklov, se pri izmenjavi podatkov navajajo podatki iz šifrantov dobavitelja. V Šifrantu 15.40 (Šifrant Vrst MP) so to vrste  MP, ki imajo oznako: </a:t>
            </a:r>
          </a:p>
          <a:p>
            <a:pPr marL="457200" lvl="1" indent="0">
              <a:buNone/>
            </a:pPr>
            <a:endParaRPr lang="sl-SI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sl-SI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sl-SI" dirty="0"/>
          </a:p>
          <a:p>
            <a:pPr marL="457200" lvl="1" indent="0">
              <a:buNone/>
            </a:pPr>
            <a:r>
              <a:rPr lang="sl-SI" sz="2000" dirty="0"/>
              <a:t>Za vrste MP za katere je ZZZS določil šifre artiklov se navede podatek iz Šifranta artiklov. </a:t>
            </a:r>
            <a:r>
              <a:rPr lang="sl-SI" sz="2000" kern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 Šifrantu 15.40 (Šifrant Vrst MP) so to vrste  MP, ki imajo oznako: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sl-SI" sz="2000" dirty="0"/>
          </a:p>
          <a:p>
            <a:pPr marL="457200" lvl="1" indent="0">
              <a:buNone/>
            </a:pPr>
            <a:endParaRPr lang="sl-SI" sz="28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FF78350-C20A-25EF-079D-8D058E28A4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910828"/>
              </p:ext>
            </p:extLst>
          </p:nvPr>
        </p:nvGraphicFramePr>
        <p:xfrm>
          <a:off x="1440873" y="3195012"/>
          <a:ext cx="8128000" cy="10109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898880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31603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sz="1800" b="1" u="sng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SifraNivKon</a:t>
                      </a:r>
                      <a:endParaRPr lang="sl-SI" sz="1800" b="1" u="sng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sv-S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Šifra nivoja izvajanja kontro</a:t>
                      </a:r>
                      <a:r>
                        <a:rPr lang="sl-SI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b="1" u="sng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OpisNivKon</a:t>
                      </a:r>
                      <a:endParaRPr lang="sl-SI" sz="1800" b="1" u="sng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Opis</a:t>
                      </a:r>
                      <a:r>
                        <a:rPr lang="sv-S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nivoja izvajanja kontro</a:t>
                      </a:r>
                      <a:r>
                        <a:rPr lang="sl-SI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28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Vrsta MP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590930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B33C336-D621-D483-9C91-F1BFA42EE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991512"/>
              </p:ext>
            </p:extLst>
          </p:nvPr>
        </p:nvGraphicFramePr>
        <p:xfrm>
          <a:off x="1487054" y="5023811"/>
          <a:ext cx="8128000" cy="17526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16550492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66622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sz="1800" b="1" u="sng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SifraNivKon</a:t>
                      </a:r>
                      <a:endParaRPr lang="sl-SI" sz="1800" b="1" u="sng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sv-S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Šifra nivoja izvajanja kontro</a:t>
                      </a:r>
                      <a:r>
                        <a:rPr lang="sl-SI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b="1" u="sng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OpisNivKon</a:t>
                      </a:r>
                      <a:endParaRPr lang="sl-SI" sz="1800" b="1" u="sng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Opis</a:t>
                      </a:r>
                      <a:r>
                        <a:rPr lang="sv-S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nivoja izvajanja kontro</a:t>
                      </a:r>
                      <a:r>
                        <a:rPr lang="sl-SI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03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C00000"/>
                          </a:solidFill>
                        </a:rPr>
                        <a:t>Sistem artiklov ali artikel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629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C00000"/>
                          </a:solidFill>
                        </a:rPr>
                        <a:t>Artikel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429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C00000"/>
                          </a:solidFill>
                        </a:rPr>
                        <a:t>Sistem artiklov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696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89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596C6-BB5C-4DAD-99B5-6CDEA589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Vsebina predstavitve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8990E5-CBDB-4AD6-AD71-4FB873503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Predpis naročilnice za MP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Branje naročilnice za MP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Izdaja MP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Branje izdanih (prejetih) MP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Obračun MP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Uvrščanje artiklov na pogodbo dobavitelja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Šifranti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Testno okolje</a:t>
            </a:r>
          </a:p>
        </p:txBody>
      </p:sp>
    </p:spTree>
    <p:extLst>
      <p:ext uri="{BB962C8B-B14F-4D97-AF65-F5344CB8AC3E}">
        <p14:creationId xmlns:p14="http://schemas.microsoft.com/office/powerpoint/2010/main" val="24811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596C6-BB5C-4DAD-99B5-6CDEA589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Izdaja MP (Artikli) – </a:t>
            </a:r>
            <a:r>
              <a:rPr lang="sl-SI" sz="44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Pogodba dobavitelja (3/5)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8990E5-CBDB-4AD6-AD71-4FB873503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806" y="1455938"/>
            <a:ext cx="10092367" cy="5246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dirty="0">
                <a:ea typeface="+mj-ea"/>
                <a:cs typeface="+mj-cs"/>
              </a:rPr>
              <a:t>Dobavitelj na pogodbo uvrsti artikle in ne sistemov artiklov</a:t>
            </a:r>
          </a:p>
          <a:p>
            <a:pPr marL="0" indent="0">
              <a:buNone/>
            </a:pPr>
            <a:r>
              <a:rPr lang="sl-SI" sz="2400" b="1" dirty="0">
                <a:solidFill>
                  <a:srgbClr val="005E66"/>
                </a:solidFill>
                <a:ea typeface="+mj-ea"/>
                <a:cs typeface="+mj-cs"/>
              </a:rPr>
              <a:t>Šifrant </a:t>
            </a:r>
            <a:r>
              <a:rPr lang="sl-SI" sz="2400" b="1" dirty="0" err="1">
                <a:solidFill>
                  <a:srgbClr val="005E66"/>
                </a:solidFill>
                <a:ea typeface="+mj-ea"/>
                <a:cs typeface="+mj-cs"/>
              </a:rPr>
              <a:t>K45.1</a:t>
            </a:r>
            <a:r>
              <a:rPr lang="sl-SI" sz="2400" b="1" dirty="0">
                <a:solidFill>
                  <a:srgbClr val="005E66"/>
                </a:solidFill>
                <a:ea typeface="+mj-ea"/>
                <a:cs typeface="+mj-cs"/>
              </a:rPr>
              <a:t> – Sistemi artiklov in artikli MP po vrstah MP</a:t>
            </a:r>
          </a:p>
          <a:p>
            <a:pPr marL="0" indent="0">
              <a:buNone/>
            </a:pPr>
            <a:r>
              <a:rPr lang="sl-SI" sz="2400" dirty="0">
                <a:ea typeface="+mj-ea"/>
                <a:cs typeface="+mj-cs"/>
              </a:rPr>
              <a:t>Primer, dobavitelj na pogodbo uvrsti dva artikla za isto vrsto MP</a:t>
            </a:r>
          </a:p>
          <a:p>
            <a:pPr marL="0" indent="0">
              <a:buNone/>
            </a:pPr>
            <a:endParaRPr lang="sl-SI" sz="3200" b="1" dirty="0">
              <a:solidFill>
                <a:srgbClr val="005E66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sl-SI" sz="3200" b="1" dirty="0">
              <a:solidFill>
                <a:srgbClr val="005E66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sl-SI" sz="3200" b="1" dirty="0">
              <a:solidFill>
                <a:srgbClr val="005E66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sl-SI" sz="2400" b="1" dirty="0">
                <a:solidFill>
                  <a:srgbClr val="005E66"/>
                </a:solidFill>
                <a:ea typeface="+mj-ea"/>
                <a:cs typeface="+mj-cs"/>
              </a:rPr>
              <a:t>Šifrant </a:t>
            </a:r>
            <a:r>
              <a:rPr lang="sl-SI" sz="2400" b="1" dirty="0" err="1">
                <a:solidFill>
                  <a:srgbClr val="005E66"/>
                </a:solidFill>
                <a:ea typeface="+mj-ea"/>
                <a:cs typeface="+mj-cs"/>
              </a:rPr>
              <a:t>K45.2</a:t>
            </a:r>
            <a:r>
              <a:rPr lang="sl-SI" sz="2400" b="1" dirty="0">
                <a:solidFill>
                  <a:srgbClr val="005E66"/>
                </a:solidFill>
                <a:ea typeface="+mj-ea"/>
                <a:cs typeface="+mj-cs"/>
              </a:rPr>
              <a:t> - Vrste MP in artikli MP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Primer, dobavitelj na pogodbo uvrsti isti artikel za dve različni vrsti MP</a:t>
            </a:r>
          </a:p>
          <a:p>
            <a:pPr marL="0" indent="0">
              <a:buNone/>
            </a:pPr>
            <a:endParaRPr lang="sl-SI" sz="3200" b="1" dirty="0">
              <a:solidFill>
                <a:srgbClr val="005E66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sl-SI" sz="3200" b="1" dirty="0">
              <a:solidFill>
                <a:srgbClr val="005E66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sl-SI" sz="3200" b="1" dirty="0">
              <a:solidFill>
                <a:srgbClr val="005E66"/>
              </a:solidFill>
              <a:ea typeface="+mj-ea"/>
              <a:cs typeface="+mj-cs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ACC06685-D29C-B46D-20AD-469B8E60AFBB}"/>
              </a:ext>
            </a:extLst>
          </p:cNvPr>
          <p:cNvGraphicFramePr>
            <a:graphicFrameLocks noGrp="1"/>
          </p:cNvGraphicFramePr>
          <p:nvPr/>
        </p:nvGraphicFramePr>
        <p:xfrm>
          <a:off x="1394691" y="5624175"/>
          <a:ext cx="8127999" cy="11125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69687055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976890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56463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Šifra vrste 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Šifra artikla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Naziv artikla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9704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400" b="1" dirty="0"/>
                        <a:t>1253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dirty="0"/>
                        <a:t>1000008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sz="1400" dirty="0" err="1"/>
                        <a:t>Glunovo</a:t>
                      </a:r>
                      <a:r>
                        <a:rPr lang="sl-SI" sz="1400" dirty="0"/>
                        <a:t> p3 senzor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6936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400" b="1" dirty="0"/>
                        <a:t>1256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dirty="0"/>
                        <a:t>1000008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sz="1400" dirty="0" err="1"/>
                        <a:t>Glunovo</a:t>
                      </a:r>
                      <a:r>
                        <a:rPr lang="sl-SI" sz="1400" dirty="0"/>
                        <a:t> p3 senzor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9443354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163E47EA-6145-BDD7-096A-53FA9500F4F9}"/>
              </a:ext>
            </a:extLst>
          </p:cNvPr>
          <p:cNvGraphicFramePr>
            <a:graphicFrameLocks noGrp="1"/>
          </p:cNvGraphicFramePr>
          <p:nvPr/>
        </p:nvGraphicFramePr>
        <p:xfrm>
          <a:off x="1403926" y="3001049"/>
          <a:ext cx="9051637" cy="14071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28436">
                  <a:extLst>
                    <a:ext uri="{9D8B030D-6E8A-4147-A177-3AD203B41FA5}">
                      <a16:colId xmlns:a16="http://schemas.microsoft.com/office/drawing/2014/main" val="3843087331"/>
                    </a:ext>
                  </a:extLst>
                </a:gridCol>
                <a:gridCol w="1173018">
                  <a:extLst>
                    <a:ext uri="{9D8B030D-6E8A-4147-A177-3AD203B41FA5}">
                      <a16:colId xmlns:a16="http://schemas.microsoft.com/office/drawing/2014/main" val="2490137445"/>
                    </a:ext>
                  </a:extLst>
                </a:gridCol>
                <a:gridCol w="2937164">
                  <a:extLst>
                    <a:ext uri="{9D8B030D-6E8A-4147-A177-3AD203B41FA5}">
                      <a16:colId xmlns:a16="http://schemas.microsoft.com/office/drawing/2014/main" val="482972639"/>
                    </a:ext>
                  </a:extLst>
                </a:gridCol>
                <a:gridCol w="1099127">
                  <a:extLst>
                    <a:ext uri="{9D8B030D-6E8A-4147-A177-3AD203B41FA5}">
                      <a16:colId xmlns:a16="http://schemas.microsoft.com/office/drawing/2014/main" val="592182431"/>
                    </a:ext>
                  </a:extLst>
                </a:gridCol>
                <a:gridCol w="2613892">
                  <a:extLst>
                    <a:ext uri="{9D8B030D-6E8A-4147-A177-3AD203B41FA5}">
                      <a16:colId xmlns:a16="http://schemas.microsoft.com/office/drawing/2014/main" val="1484998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Šifra vrste 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Šifra sistema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Naziv sistema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Šifra artikla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Naziv artikla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91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400" b="1" dirty="0"/>
                        <a:t>1256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sz="1400" dirty="0"/>
                        <a:t>2000004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sz="1400" b="0" u="none" strike="noStrike" baseline="0" dirty="0" err="1">
                          <a:solidFill>
                            <a:srgbClr val="000000"/>
                          </a:solidFill>
                        </a:rPr>
                        <a:t>Llins</a:t>
                      </a:r>
                      <a:r>
                        <a:rPr lang="sl-SI" sz="1400" b="0" u="none" strike="noStrike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sl-SI" sz="1400" b="0" u="none" strike="noStrike" baseline="0" dirty="0" err="1">
                          <a:solidFill>
                            <a:srgbClr val="000000"/>
                          </a:solidFill>
                        </a:rPr>
                        <a:t>Service</a:t>
                      </a:r>
                      <a:r>
                        <a:rPr lang="sl-SI" sz="1400" b="0" u="none" strike="noStrike" baseline="0" dirty="0">
                          <a:solidFill>
                            <a:srgbClr val="000000"/>
                          </a:solidFill>
                        </a:rPr>
                        <a:t> &amp; Consulting </a:t>
                      </a:r>
                      <a:r>
                        <a:rPr lang="sl-SI" sz="1400" b="0" u="none" strike="noStrike" baseline="0" dirty="0" err="1">
                          <a:solidFill>
                            <a:srgbClr val="000000"/>
                          </a:solidFill>
                        </a:rPr>
                        <a:t>Glunovo</a:t>
                      </a:r>
                      <a:r>
                        <a:rPr lang="sl-SI" sz="1400" b="0" u="none" strike="noStrike" baseline="0" dirty="0">
                          <a:solidFill>
                            <a:srgbClr val="000000"/>
                          </a:solidFill>
                        </a:rPr>
                        <a:t> p3 senzor, oddajnik</a:t>
                      </a:r>
                      <a:endParaRPr lang="sl-SI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sz="1400" b="1" dirty="0"/>
                        <a:t>1000007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sz="1400" dirty="0" err="1"/>
                        <a:t>Glunovo</a:t>
                      </a:r>
                      <a:r>
                        <a:rPr lang="sl-SI" sz="1400" dirty="0"/>
                        <a:t> p3 oddajnik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1707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400" b="1" dirty="0"/>
                        <a:t>1256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sz="1400"/>
                        <a:t>2000004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sz="1400" b="0" u="none" strike="noStrike" baseline="0" dirty="0" err="1">
                          <a:solidFill>
                            <a:srgbClr val="000000"/>
                          </a:solidFill>
                        </a:rPr>
                        <a:t>Llins</a:t>
                      </a:r>
                      <a:r>
                        <a:rPr lang="sl-SI" sz="1400" b="0" u="none" strike="noStrike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sl-SI" sz="1400" b="0" u="none" strike="noStrike" baseline="0" dirty="0" err="1">
                          <a:solidFill>
                            <a:srgbClr val="000000"/>
                          </a:solidFill>
                        </a:rPr>
                        <a:t>Service</a:t>
                      </a:r>
                      <a:r>
                        <a:rPr lang="sl-SI" sz="1400" b="0" u="none" strike="noStrike" baseline="0" dirty="0">
                          <a:solidFill>
                            <a:srgbClr val="000000"/>
                          </a:solidFill>
                        </a:rPr>
                        <a:t> &amp; Consulting </a:t>
                      </a:r>
                      <a:r>
                        <a:rPr lang="sl-SI" sz="1400" b="0" u="none" strike="noStrike" baseline="0" dirty="0" err="1">
                          <a:solidFill>
                            <a:srgbClr val="000000"/>
                          </a:solidFill>
                        </a:rPr>
                        <a:t>Glunovo</a:t>
                      </a:r>
                      <a:r>
                        <a:rPr lang="sl-SI" sz="1400" b="0" u="none" strike="noStrike" baseline="0" dirty="0">
                          <a:solidFill>
                            <a:srgbClr val="000000"/>
                          </a:solidFill>
                        </a:rPr>
                        <a:t> p3 senzor, oddajnik</a:t>
                      </a:r>
                      <a:endParaRPr lang="sl-SI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sz="1400" b="1" dirty="0"/>
                        <a:t>1000008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sz="1400" dirty="0" err="1"/>
                        <a:t>Glunovo</a:t>
                      </a:r>
                      <a:r>
                        <a:rPr lang="sl-SI" sz="1400" dirty="0"/>
                        <a:t> p3 senzor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3748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368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596C6-BB5C-4DAD-99B5-6CDEA589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Uvrščanje artiklov na pogodbo dobavitelja (4/5)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8990E5-CBDB-4AD6-AD71-4FB873503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173" y="1585928"/>
            <a:ext cx="10064993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l-SI" sz="2400" dirty="0"/>
              <a:t>Dobavitelj artikle iz ZZZS šifranta artiklov uvrsti na pogodbo- aneks. Zapis izdaje v sistemu on-line preverja obstoj artikla na pogodbi.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/>
              <a:t>Dobavitelj posreduje XML datoteko s podatki o ZZZS šifrah artiklov. Izmenjavo podatkov opredeljuje </a:t>
            </a:r>
            <a:r>
              <a:rPr lang="sv-SE" sz="2400" dirty="0">
                <a:solidFill>
                  <a:srgbClr val="000000"/>
                </a:solidFill>
              </a:rPr>
              <a:t>Vsebins</a:t>
            </a:r>
            <a:r>
              <a:rPr lang="sl-SI" sz="2400" dirty="0">
                <a:solidFill>
                  <a:srgbClr val="000000"/>
                </a:solidFill>
              </a:rPr>
              <a:t>ko </a:t>
            </a:r>
            <a:r>
              <a:rPr lang="sv-SE" sz="2400" dirty="0">
                <a:solidFill>
                  <a:srgbClr val="000000"/>
                </a:solidFill>
              </a:rPr>
              <a:t>in tehničn</a:t>
            </a:r>
            <a:r>
              <a:rPr lang="sl-SI" sz="2400" dirty="0">
                <a:solidFill>
                  <a:srgbClr val="000000"/>
                </a:solidFill>
              </a:rPr>
              <a:t>o </a:t>
            </a:r>
            <a:r>
              <a:rPr lang="sv-SE" sz="2400" dirty="0">
                <a:solidFill>
                  <a:srgbClr val="000000"/>
                </a:solidFill>
              </a:rPr>
              <a:t>navodil</a:t>
            </a:r>
            <a:r>
              <a:rPr lang="sl-SI" sz="2400" dirty="0">
                <a:solidFill>
                  <a:srgbClr val="000000"/>
                </a:solidFill>
              </a:rPr>
              <a:t>o </a:t>
            </a:r>
            <a:r>
              <a:rPr lang="sv-SE" sz="2400" dirty="0">
                <a:solidFill>
                  <a:srgbClr val="000000"/>
                </a:solidFill>
              </a:rPr>
              <a:t>za elektronsko izmenjevanje podatkov o medicinskih pripomočkih</a:t>
            </a:r>
            <a:r>
              <a:rPr lang="sl-SI" sz="2400" dirty="0">
                <a:solidFill>
                  <a:srgbClr val="00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/>
              <a:t>Datoteko lahko posreduje od 1. 11. 2024 dalje. Pomemben je datum veljavnosti seznama (biti mora 01. 12. 2024):</a:t>
            </a:r>
          </a:p>
          <a:p>
            <a:pPr marL="0" indent="0">
              <a:buNone/>
            </a:pPr>
            <a:r>
              <a:rPr lang="sl-SI" sz="2400" dirty="0">
                <a:solidFill>
                  <a:srgbClr val="0000FF"/>
                </a:solidFill>
                <a:highlight>
                  <a:srgbClr val="FFFFFF"/>
                </a:highlight>
              </a:rPr>
              <a:t>	&lt;</a:t>
            </a:r>
            <a:r>
              <a:rPr lang="sl-SI" sz="2400" dirty="0" err="1">
                <a:solidFill>
                  <a:srgbClr val="800000"/>
                </a:solidFill>
                <a:highlight>
                  <a:srgbClr val="FFFFFF"/>
                </a:highlight>
              </a:rPr>
              <a:t>DatumVeljavnostiSeznama</a:t>
            </a:r>
            <a:r>
              <a:rPr lang="sl-SI" sz="2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sl-SI" sz="2400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</a:rPr>
              <a:t>2024-12-01</a:t>
            </a:r>
            <a:r>
              <a:rPr lang="sl-SI" sz="2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sl-SI" sz="2400" dirty="0" err="1">
                <a:solidFill>
                  <a:srgbClr val="800000"/>
                </a:solidFill>
                <a:highlight>
                  <a:srgbClr val="FFFFFF"/>
                </a:highlight>
              </a:rPr>
              <a:t>DatumVeljavnostiSeznama</a:t>
            </a:r>
            <a:r>
              <a:rPr lang="sl-SI" sz="2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/>
              <a:t>Aneksi morajo biti uveljavljeni s 1. 12. 2024</a:t>
            </a:r>
          </a:p>
          <a:p>
            <a:pPr>
              <a:buFont typeface="Wingdings" panose="05000000000000000000" pitchFamily="2" charset="2"/>
              <a:buChar char="ü"/>
            </a:pPr>
            <a:endParaRPr lang="sl-SI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/>
              <a:t>Dobavitelji za vrste MP, ki se zaključijo s 30.11.2024, ne posreduje datoteke z artikli za zaključevanje veljavnosti artiklov. ZZZS bo šifre artiklov sistemsko zaključil.</a:t>
            </a:r>
          </a:p>
          <a:p>
            <a:pPr marL="0" indent="0">
              <a:buNone/>
            </a:pPr>
            <a:endParaRPr lang="sl-SI" sz="2400" dirty="0"/>
          </a:p>
          <a:p>
            <a:pPr marL="457200" lvl="1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36902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596C6-BB5C-4DAD-99B5-6CDEA589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Izdaja MP (Artikli) – </a:t>
            </a:r>
            <a:r>
              <a:rPr lang="sl-SI" sz="44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Pogodba dobavitelja (5/5)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8990E5-CBDB-4AD6-AD71-4FB873503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806" y="1455938"/>
            <a:ext cx="10092367" cy="5246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Kontrole ob zapisu podatkov o izdaji MP v sistem on-line</a:t>
            </a:r>
          </a:p>
          <a:p>
            <a:pPr marL="0" indent="0">
              <a:buNone/>
            </a:pPr>
            <a:r>
              <a:rPr lang="sl-SI" sz="32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Testno okolje</a:t>
            </a:r>
          </a:p>
          <a:p>
            <a:pPr marL="0" indent="0">
              <a:buNone/>
            </a:pPr>
            <a:r>
              <a:rPr lang="sl-SI" dirty="0"/>
              <a:t>Za lažje testiranje bosta v testnem okolju kontroli, ki preverjata obstoj vseh artiklov znotraj sistema ali posameznega artikla na pogodbi dobavitelja, evidenčni.</a:t>
            </a:r>
          </a:p>
          <a:p>
            <a:pPr>
              <a:buFont typeface="Wingdings" panose="05000000000000000000" pitchFamily="2" charset="2"/>
              <a:buChar char="ü"/>
            </a:pPr>
            <a:endParaRPr lang="sl-SI" dirty="0"/>
          </a:p>
          <a:p>
            <a:pPr marL="0" indent="0">
              <a:buNone/>
            </a:pPr>
            <a:r>
              <a:rPr lang="sl-SI" sz="32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Produkcijsko okolje</a:t>
            </a:r>
          </a:p>
          <a:p>
            <a:pPr marL="0" indent="0">
              <a:buNone/>
            </a:pPr>
            <a:r>
              <a:rPr lang="sl-SI" dirty="0"/>
              <a:t>Do 31. 12. 2024 bosta kontroli, ki preverjata obstoj artiklov na pogodbi dobavitelja evidenčni, s 1. 1. 2025 zavrnitveni. </a:t>
            </a:r>
          </a:p>
          <a:p>
            <a:pPr>
              <a:buFont typeface="Wingdings" panose="05000000000000000000" pitchFamily="2" charset="2"/>
              <a:buChar char="ü"/>
            </a:pPr>
            <a:endParaRPr lang="sl-SI" dirty="0"/>
          </a:p>
          <a:p>
            <a:pPr>
              <a:buFont typeface="Wingdings" panose="05000000000000000000" pitchFamily="2" charset="2"/>
              <a:buChar char="ü"/>
            </a:pPr>
            <a:endParaRPr lang="sl-SI" dirty="0"/>
          </a:p>
          <a:p>
            <a:pPr>
              <a:buFont typeface="Wingdings" panose="05000000000000000000" pitchFamily="2" charset="2"/>
              <a:buChar char="ü"/>
            </a:pPr>
            <a:endParaRPr lang="sl-SI" dirty="0"/>
          </a:p>
          <a:p>
            <a:pPr>
              <a:buFont typeface="Wingdings" panose="05000000000000000000" pitchFamily="2" charset="2"/>
              <a:buChar char="ü"/>
            </a:pPr>
            <a:endParaRPr lang="pl-PL" sz="3200" dirty="0"/>
          </a:p>
          <a:p>
            <a:pPr>
              <a:buFont typeface="Wingdings" panose="05000000000000000000" pitchFamily="2" charset="2"/>
              <a:buChar char="ü"/>
            </a:pPr>
            <a:endParaRPr lang="sl-SI" sz="3200" dirty="0"/>
          </a:p>
          <a:p>
            <a:pPr marL="0" indent="0">
              <a:buNone/>
            </a:pPr>
            <a:endParaRPr lang="sl-SI" sz="3200" b="1" dirty="0">
              <a:solidFill>
                <a:srgbClr val="005E66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sl-SI" sz="3200" b="1" dirty="0">
              <a:solidFill>
                <a:srgbClr val="005E6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1489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596C6-BB5C-4DAD-99B5-6CDEA589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Šifranti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8990E5-CBDB-4AD6-AD71-4FB873503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096" y="1446934"/>
            <a:ext cx="1006499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Sprememba šifranta Vrst MP, šifrant 15.40, nova atributa: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/>
              <a:t>Šifra nivoja izvajanja kontrol (podatek SifraNivKon)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/>
              <a:t>Opis nivoja izvajanja kontrol (podatek OpisNivKon)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sl-SI" sz="1600" dirty="0"/>
          </a:p>
          <a:p>
            <a:pPr marL="0" lvl="1" indent="0">
              <a:spcBef>
                <a:spcPts val="1000"/>
              </a:spcBef>
              <a:buNone/>
            </a:pPr>
            <a:r>
              <a:rPr lang="sl-SI" sz="28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Nova šifranta: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dirty="0"/>
              <a:t>Šifrant 63 – Sistemi artiklov MP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dirty="0"/>
              <a:t>Šifrant 64 – Artikli MP</a:t>
            </a:r>
          </a:p>
          <a:p>
            <a:pPr marL="457200" lvl="1" indent="0">
              <a:buNone/>
            </a:pPr>
            <a:endParaRPr lang="sl-SI" sz="1600" dirty="0"/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5E6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Nova povezovalna šifranta: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dirty="0"/>
              <a:t>Šifrant </a:t>
            </a:r>
            <a:r>
              <a:rPr lang="sl-SI" dirty="0" err="1"/>
              <a:t>K45.1</a:t>
            </a:r>
            <a:r>
              <a:rPr lang="sl-SI" dirty="0"/>
              <a:t> – Sistemi artiklov in artikli MP po vrstah MP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dirty="0"/>
              <a:t>Šifrant </a:t>
            </a:r>
            <a:r>
              <a:rPr lang="sl-SI" dirty="0" err="1"/>
              <a:t>K45.2</a:t>
            </a:r>
            <a:r>
              <a:rPr lang="sl-SI" dirty="0"/>
              <a:t> – Vrste MP in artikli MP</a:t>
            </a:r>
          </a:p>
          <a:p>
            <a:pPr marL="457200" lvl="1" indent="0">
              <a:buNone/>
            </a:pPr>
            <a:endParaRPr lang="sl-SI" sz="1050" dirty="0"/>
          </a:p>
          <a:p>
            <a:pPr marL="0" indent="0">
              <a:buNone/>
            </a:pPr>
            <a:r>
              <a:rPr lang="sl-SI" sz="2400" dirty="0"/>
              <a:t>Novi šifranti bodo objavljeni na spletni strani ZZZS v </a:t>
            </a:r>
            <a:r>
              <a:rPr lang="sl-SI" sz="2400" dirty="0" err="1"/>
              <a:t>excel</a:t>
            </a:r>
            <a:r>
              <a:rPr lang="sl-SI" sz="2400" dirty="0"/>
              <a:t> in XML obliki, kot ostali šifranti za obračun. </a:t>
            </a:r>
          </a:p>
        </p:txBody>
      </p:sp>
    </p:spTree>
    <p:extLst>
      <p:ext uri="{BB962C8B-B14F-4D97-AF65-F5344CB8AC3E}">
        <p14:creationId xmlns:p14="http://schemas.microsoft.com/office/powerpoint/2010/main" val="2268963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596C6-BB5C-4DAD-99B5-6CDEA589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Pomembni datumi – testno okolje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8990E5-CBDB-4AD6-AD71-4FB873503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l-SI" sz="3200" dirty="0"/>
              <a:t>V testnem okolju je uveljavitev sprememb s </a:t>
            </a:r>
            <a:r>
              <a:rPr lang="sl-SI" sz="3200" dirty="0">
                <a:solidFill>
                  <a:srgbClr val="C00000"/>
                </a:solidFill>
              </a:rPr>
              <a:t>1. 10. 2024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3200" dirty="0"/>
              <a:t>Šifranti iz testnega okolja so bili programskim hišam </a:t>
            </a:r>
            <a:r>
              <a:rPr lang="sl-SI" sz="3200"/>
              <a:t>posredovani   16. </a:t>
            </a:r>
            <a:r>
              <a:rPr lang="sl-SI" sz="3200" dirty="0"/>
              <a:t>10. 2024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3200" dirty="0"/>
              <a:t>Dopolnjene funkcije sistema on-line so že nameščene v testno okolje, seznam funkcij: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800" dirty="0"/>
              <a:t>Zapis podatkov o izdanih naročilnicah za MP (PredpisMTP)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800" dirty="0"/>
              <a:t>Branje podatkov o izdanih naročilnicah za MP (IzdaneMTPNarocilnice)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800" dirty="0"/>
              <a:t>Zapis podatkov o izdanih naročilnicah za MP (PredpisMTP)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800" dirty="0"/>
              <a:t>Branje podatkov o izdanih MP (IzdaniMTP)</a:t>
            </a:r>
          </a:p>
          <a:p>
            <a:pPr marL="457200" lvl="1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3200" b="1" dirty="0"/>
              <a:t>XML shema navedenih on-line funkcij se ni spremenila.</a:t>
            </a:r>
            <a:endParaRPr lang="sl-SI" sz="3200" b="1" dirty="0"/>
          </a:p>
          <a:p>
            <a:pPr lvl="1">
              <a:buFont typeface="Wingdings" panose="05000000000000000000" pitchFamily="2" charset="2"/>
              <a:buChar char="ü"/>
            </a:pPr>
            <a:endParaRPr lang="sl-SI" sz="2800" dirty="0"/>
          </a:p>
          <a:p>
            <a:pPr marL="0" indent="0">
              <a:buNone/>
            </a:pPr>
            <a:endParaRPr lang="sl-SI" sz="3200" dirty="0"/>
          </a:p>
          <a:p>
            <a:pPr marL="457200" lvl="1" indent="0">
              <a:buNone/>
            </a:pPr>
            <a:endParaRPr lang="sl-SI" sz="2800" dirty="0"/>
          </a:p>
          <a:p>
            <a:pPr marL="457200" lvl="1" indent="0">
              <a:buNone/>
            </a:pP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4233727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596C6-BB5C-4DAD-99B5-6CDEA589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Pomembni datumi – produkcijsko okolje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8990E5-CBDB-4AD6-AD71-4FB873503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sl-SI" sz="3200" dirty="0"/>
              <a:t>Šifranti v produkcijskem okolju bodo posredovani  </a:t>
            </a:r>
          </a:p>
          <a:p>
            <a:pPr marL="0" indent="0">
              <a:buNone/>
            </a:pPr>
            <a:r>
              <a:rPr lang="sl-SI" sz="3200" dirty="0"/>
              <a:t>    5. 11. 2024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3200" dirty="0">
                <a:solidFill>
                  <a:srgbClr val="C00000"/>
                </a:solidFill>
              </a:rPr>
              <a:t>V produkcijskem okolju spremembe stopijo v veljavo</a:t>
            </a:r>
          </a:p>
          <a:p>
            <a:pPr marL="0" indent="0">
              <a:buNone/>
            </a:pPr>
            <a:r>
              <a:rPr lang="sl-SI" sz="3200" dirty="0">
                <a:solidFill>
                  <a:srgbClr val="C00000"/>
                </a:solidFill>
              </a:rPr>
              <a:t>    1. 12. 2024</a:t>
            </a:r>
          </a:p>
          <a:p>
            <a:pPr marL="457200" lvl="1" indent="0">
              <a:buNone/>
            </a:pPr>
            <a:endParaRPr lang="sl-SI" sz="2800" dirty="0"/>
          </a:p>
          <a:p>
            <a:pPr marL="457200" lvl="1" indent="0">
              <a:buNone/>
            </a:pP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638034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596C6-BB5C-4DAD-99B5-6CDEA589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Testni podatki (1/2)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8990E5-CBDB-4AD6-AD71-4FB873503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l-SI" dirty="0"/>
          </a:p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Programske hiše, ki pripravljajo rešitve le za dobavitelje in v testnem okolju potrebujejo podatke o naročilnicah, si testne podatke o naročilnicah pripravijo same.</a:t>
            </a:r>
          </a:p>
          <a:p>
            <a:pPr>
              <a:buFont typeface="Wingdings" panose="05000000000000000000" pitchFamily="2" charset="2"/>
              <a:buChar char="ü"/>
            </a:pPr>
            <a:endParaRPr lang="sl-SI" dirty="0"/>
          </a:p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Orodje </a:t>
            </a:r>
            <a:r>
              <a:rPr lang="sl-SI" dirty="0" err="1"/>
              <a:t>SampleGUI</a:t>
            </a:r>
            <a:r>
              <a:rPr lang="sl-SI" dirty="0"/>
              <a:t>: </a:t>
            </a:r>
            <a:r>
              <a:rPr lang="sl-SI" dirty="0">
                <a:hlinkClick r:id="rId2"/>
              </a:rPr>
              <a:t>https://api.zzzs.si/updonline/IHIS2/prod/IHIS2_5.1.0.8.7z</a:t>
            </a:r>
            <a:endParaRPr lang="sl-SI" dirty="0"/>
          </a:p>
          <a:p>
            <a:pPr lvl="1">
              <a:buFont typeface="Wingdings" panose="05000000000000000000" pitchFamily="2" charset="2"/>
              <a:buChar char="ü"/>
            </a:pPr>
            <a:endParaRPr lang="sl-SI" dirty="0"/>
          </a:p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Testni XML za zapis naročilnice bo posredovan po e-pošti, kot priloga prezentacije.</a:t>
            </a:r>
          </a:p>
        </p:txBody>
      </p:sp>
    </p:spTree>
    <p:extLst>
      <p:ext uri="{BB962C8B-B14F-4D97-AF65-F5344CB8AC3E}">
        <p14:creationId xmlns:p14="http://schemas.microsoft.com/office/powerpoint/2010/main" val="2433065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596C6-BB5C-4DAD-99B5-6CDEA589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Testni podatki (2/2)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8990E5-CBDB-4AD6-AD71-4FB873503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Za lažje testiranje je v spodnji tabeli nekaj primerov kombinacij podatkov o izvajalcu in zdravniku za uspešen predpis naročilnice.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Ostale podatke (ZZZS številka osebe, šifra vrste MP…) programska hiša določi sama glede na testni scenarij</a:t>
            </a:r>
          </a:p>
          <a:p>
            <a:pPr>
              <a:buFont typeface="Wingdings" panose="05000000000000000000" pitchFamily="2" charset="2"/>
              <a:buChar char="ü"/>
            </a:pPr>
            <a:endParaRPr lang="sl-SI" dirty="0"/>
          </a:p>
          <a:p>
            <a:pPr>
              <a:buFont typeface="Wingdings" panose="05000000000000000000" pitchFamily="2" charset="2"/>
              <a:buChar char="ü"/>
            </a:pPr>
            <a:endParaRPr lang="sl-SI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09B6975-1E5D-88D5-D80E-AE94A1081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047457"/>
              </p:ext>
            </p:extLst>
          </p:nvPr>
        </p:nvGraphicFramePr>
        <p:xfrm>
          <a:off x="1597892" y="3675302"/>
          <a:ext cx="9310254" cy="25958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985817">
                  <a:extLst>
                    <a:ext uri="{9D8B030D-6E8A-4147-A177-3AD203B41FA5}">
                      <a16:colId xmlns:a16="http://schemas.microsoft.com/office/drawing/2014/main" val="1104905437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3385129178"/>
                    </a:ext>
                  </a:extLst>
                </a:gridCol>
                <a:gridCol w="1459345">
                  <a:extLst>
                    <a:ext uri="{9D8B030D-6E8A-4147-A177-3AD203B41FA5}">
                      <a16:colId xmlns:a16="http://schemas.microsoft.com/office/drawing/2014/main" val="3164298700"/>
                    </a:ext>
                  </a:extLst>
                </a:gridCol>
                <a:gridCol w="3565237">
                  <a:extLst>
                    <a:ext uri="{9D8B030D-6E8A-4147-A177-3AD203B41FA5}">
                      <a16:colId xmlns:a16="http://schemas.microsoft.com/office/drawing/2014/main" val="801310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b="1" u="none" strike="noStrike" kern="1200" baseline="0" dirty="0">
                          <a:solidFill>
                            <a:schemeClr val="dk1"/>
                          </a:solidFill>
                        </a:rPr>
                        <a:t>&lt;</a:t>
                      </a:r>
                      <a:r>
                        <a:rPr lang="sl-SI" sz="1200" b="1" u="none" strike="noStrike" kern="1200" baseline="0" dirty="0" err="1">
                          <a:solidFill>
                            <a:schemeClr val="dk1"/>
                          </a:solidFill>
                        </a:rPr>
                        <a:t>ZZZSStevilkaOrganizacije</a:t>
                      </a:r>
                      <a:r>
                        <a:rPr lang="sl-SI" sz="1200" b="1" u="none" strike="noStrike" kern="1200" baseline="0" dirty="0">
                          <a:solidFill>
                            <a:schemeClr val="dk1"/>
                          </a:solidFill>
                        </a:rPr>
                        <a:t>&gt;</a:t>
                      </a:r>
                      <a:endParaRPr lang="sl-SI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u="none" strike="noStrike" kern="1200" baseline="0" dirty="0">
                          <a:solidFill>
                            <a:schemeClr val="dk1"/>
                          </a:solidFill>
                        </a:rPr>
                        <a:t>&lt;</a:t>
                      </a:r>
                      <a:r>
                        <a:rPr lang="sl-SI" sz="1200" b="1" u="none" strike="noStrike" kern="1200" baseline="0" dirty="0" err="1">
                          <a:solidFill>
                            <a:schemeClr val="dk1"/>
                          </a:solidFill>
                        </a:rPr>
                        <a:t>ZZZSStevilkaVnasalcaPodatkov</a:t>
                      </a:r>
                      <a:r>
                        <a:rPr lang="sl-SI" sz="1200" b="1" u="none" strike="noStrike" kern="1200" baseline="0" dirty="0">
                          <a:solidFill>
                            <a:schemeClr val="dk1"/>
                          </a:solidFill>
                        </a:rPr>
                        <a:t>&gt;</a:t>
                      </a:r>
                      <a:endParaRPr lang="sl-SI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/>
                        <a:t>&lt;</a:t>
                      </a:r>
                      <a:r>
                        <a:rPr lang="sl-SI" sz="1200" b="1" dirty="0" err="1"/>
                        <a:t>SifraZdravnika</a:t>
                      </a:r>
                      <a:r>
                        <a:rPr lang="sl-SI" sz="1200" b="1" dirty="0"/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kern="1200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sl-SI" sz="1200" b="1" kern="1200" dirty="0" err="1">
                          <a:solidFill>
                            <a:schemeClr val="tx1"/>
                          </a:solidFill>
                        </a:rPr>
                        <a:t>SifraZdravstveneDejavnostIzvajalcaPredpisovalca</a:t>
                      </a:r>
                      <a:r>
                        <a:rPr lang="sl-SI" sz="1200" b="1" kern="1200" dirty="0">
                          <a:solidFill>
                            <a:schemeClr val="tx1"/>
                          </a:solidFill>
                        </a:rPr>
                        <a:t>&gt;</a:t>
                      </a:r>
                      <a:endParaRPr lang="sl-SI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046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600" dirty="0"/>
                        <a:t>90255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30391895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4298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302001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979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600" dirty="0"/>
                        <a:t>90255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31559101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5774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302001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536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600" dirty="0"/>
                        <a:t>203430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35975209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8323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302001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014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600" dirty="0"/>
                        <a:t>203535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39435625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10974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302001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58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600" dirty="0"/>
                        <a:t>203398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36811167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9292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302001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42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1600" dirty="0"/>
                        <a:t>95175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38444233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10293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302001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659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754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B67DE1C-705B-1C65-0D03-3F5DBF666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0" lang="sl-SI" sz="4400" b="1" i="0" u="none" strike="noStrike" kern="1200" cap="none" spc="0" normalizeH="0" baseline="0" noProof="0" dirty="0">
                <a:ln>
                  <a:noFill/>
                </a:ln>
                <a:solidFill>
                  <a:srgbClr val="005E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Hvala za vašo pozornost.</a:t>
            </a:r>
          </a:p>
          <a:p>
            <a:pPr marL="0" indent="0">
              <a:buNone/>
            </a:pPr>
            <a:endParaRPr lang="sl-SI" sz="4400" b="1" dirty="0">
              <a:solidFill>
                <a:srgbClr val="005E66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>
              <a:buNone/>
            </a:pPr>
            <a:r>
              <a:rPr lang="sl-SI" sz="4400" b="1" dirty="0">
                <a:solidFill>
                  <a:srgbClr val="005E66"/>
                </a:solidFill>
                <a:latin typeface="Calibri Light" panose="020F0302020204030204"/>
                <a:ea typeface="+mj-ea"/>
                <a:cs typeface="+mj-cs"/>
              </a:rPr>
              <a:t>	V</a:t>
            </a:r>
            <a:r>
              <a:rPr kumimoji="0" lang="sl-SI" sz="4400" b="1" i="0" u="none" strike="noStrike" kern="1200" cap="none" spc="0" normalizeH="0" baseline="0" noProof="0" dirty="0">
                <a:ln>
                  <a:noFill/>
                </a:ln>
                <a:solidFill>
                  <a:srgbClr val="005E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prašanja                </a:t>
            </a:r>
          </a:p>
        </p:txBody>
      </p:sp>
      <p:pic>
        <p:nvPicPr>
          <p:cNvPr id="11" name="Slika 10" descr="Slika, ki vsebuje besede oblak, na prostem, gora, narava&#10;&#10;Opis je samodejno ustvarjen">
            <a:extLst>
              <a:ext uri="{FF2B5EF4-FFF2-40B4-BE49-F238E27FC236}">
                <a16:creationId xmlns:a16="http://schemas.microsoft.com/office/drawing/2014/main" id="{A37E1E48-6F91-8308-44FE-3B4EBE5E3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09047" y="2357516"/>
            <a:ext cx="4727920" cy="365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95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596C6-BB5C-4DAD-99B5-6CDEA589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Nove verzije tehničnih navodil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8990E5-CBDB-4AD6-AD71-4FB873503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079" y="1431636"/>
            <a:ext cx="10064993" cy="458830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sl-SI" sz="2000" dirty="0">
                <a:solidFill>
                  <a:srgbClr val="000000"/>
                </a:solidFill>
              </a:rPr>
              <a:t>Tehnično navodilo za uporabo sistema on-line zdravstvenega zavarovanja</a:t>
            </a:r>
            <a:b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hlinkClick r:id="rId2"/>
              </a:rPr>
              <a:t>https://www.zzzs.si/?id=126&amp;detail=2D0677D06D32F618C1257C92002763DF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kumimoji="0" lang="sl-SI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sl-SI" sz="2000" b="0" i="0" u="none" strike="noStrike" baseline="0" dirty="0">
                <a:solidFill>
                  <a:srgbClr val="000000"/>
                </a:solidFill>
              </a:rPr>
              <a:t>Tehnično navodilo za pripravo in elektronsko izmenjevanje podatkov obračuna zdravstvenih storitev in izdanih materialov</a:t>
            </a:r>
            <a:br>
              <a:rPr lang="sl-SI" sz="2000" b="0" i="0" u="none" strike="noStrike" baseline="0" dirty="0">
                <a:solidFill>
                  <a:srgbClr val="000000"/>
                </a:solidFill>
              </a:rPr>
            </a:br>
            <a:r>
              <a:rPr lang="sl-SI" sz="1800" b="0" i="0" u="none" strike="noStrike" baseline="0" dirty="0">
                <a:solidFill>
                  <a:srgbClr val="000000"/>
                </a:solidFill>
                <a:hlinkClick r:id="rId3"/>
              </a:rPr>
              <a:t>https://www.zzzs.si/?id=126&amp;detail=D680A6E802C175FFC1257C9F0047174E</a:t>
            </a:r>
            <a:endParaRPr lang="sl-SI" sz="18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sl-SI" sz="20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2000" dirty="0">
                <a:solidFill>
                  <a:srgbClr val="000000"/>
                </a:solidFill>
              </a:rPr>
              <a:t>Struktura XML datoteke za elektronsko objavo šifrantov obračuna zdravstvenih storitev in izdanih materialov</a:t>
            </a:r>
            <a:br>
              <a:rPr lang="sl-SI" sz="2000" b="0" i="0" u="none" strike="noStrike" baseline="0" dirty="0">
                <a:solidFill>
                  <a:srgbClr val="000000"/>
                </a:solidFill>
              </a:rPr>
            </a:br>
            <a:r>
              <a:rPr lang="sl-SI" sz="1800" b="0" i="0" u="none" strike="noStrike" baseline="0" dirty="0">
                <a:solidFill>
                  <a:srgbClr val="000000"/>
                </a:solidFill>
                <a:hlinkClick r:id="rId4"/>
              </a:rPr>
              <a:t>https://www.zzzs.si/?id=126&amp;detail=D2A24C1D02478412C1257C9F004A6F73</a:t>
            </a:r>
            <a:endParaRPr lang="sl-SI" sz="1800" b="0" i="0" u="none" strike="noStrike" baseline="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sl-SI" sz="800" b="0" i="0" u="none" strike="noStrike" baseline="0" dirty="0">
              <a:solidFill>
                <a:srgbClr val="000000"/>
              </a:solidFill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sv-SE" sz="2000" dirty="0">
                <a:solidFill>
                  <a:srgbClr val="000000"/>
                </a:solidFill>
              </a:rPr>
              <a:t>Vsebinska in tehnična navodila za elektronsko izmenjevanje podatkov o medicinskih pripomočkih</a:t>
            </a:r>
            <a:br>
              <a:rPr lang="sv-SE" sz="2000" dirty="0">
                <a:solidFill>
                  <a:srgbClr val="000000"/>
                </a:solidFill>
              </a:rPr>
            </a:br>
            <a:r>
              <a:rPr lang="sv-SE" sz="1800" b="0" i="0" u="none" strike="noStrike" baseline="0" dirty="0">
                <a:solidFill>
                  <a:srgbClr val="000000"/>
                </a:solidFill>
                <a:hlinkClick r:id="rId5"/>
              </a:rPr>
              <a:t>https://www.zzzs.si/?id=126&amp;detail=714F6B0292EB572EC1257D8D002C1984</a:t>
            </a:r>
            <a:endParaRPr lang="sl-SI" sz="1800" b="0" i="0" u="none" strike="noStrike" baseline="0" dirty="0">
              <a:solidFill>
                <a:srgbClr val="000000"/>
              </a:solidFill>
            </a:endParaRPr>
          </a:p>
          <a:p>
            <a:pPr rtl="0">
              <a:buFont typeface="Wingdings" panose="05000000000000000000" pitchFamily="2" charset="2"/>
              <a:buChar char="ü"/>
            </a:pPr>
            <a:endParaRPr lang="sl-SI" sz="1800" b="0" i="0" u="none" strike="noStrike" baseline="0" dirty="0">
              <a:solidFill>
                <a:srgbClr val="000000"/>
              </a:solidFill>
            </a:endParaRPr>
          </a:p>
          <a:p>
            <a:pPr marL="0" indent="0" rtl="0">
              <a:buNone/>
            </a:pPr>
            <a:br>
              <a:rPr lang="sv-SE" sz="1800" b="0" i="0" u="none" strike="noStrike" baseline="0" dirty="0">
                <a:solidFill>
                  <a:srgbClr val="000000"/>
                </a:solidFill>
              </a:rPr>
            </a:br>
            <a:br>
              <a:rPr lang="sl-SI" sz="1800" b="0" i="0" u="none" strike="noStrike" baseline="0" dirty="0">
                <a:solidFill>
                  <a:srgbClr val="000000"/>
                </a:solidFill>
              </a:rPr>
            </a:br>
            <a:endParaRPr lang="sl-SI" sz="1800" b="0" i="0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1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596C6-BB5C-4DAD-99B5-6CDEA589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Predpis naročilnice za MP (1/3)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8990E5-CBDB-4AD6-AD71-4FB873503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806" y="1455938"/>
            <a:ext cx="10092367" cy="5246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Šifra vrste naročilnice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600" dirty="0"/>
              <a:t>MP, pri katerem se izdaja evidentira na nivoju artikla, se izda na novo vrsto naročilnice (8 - </a:t>
            </a:r>
            <a:r>
              <a:rPr lang="pl-PL" sz="2600" dirty="0"/>
              <a:t>Naroč. za MP - izdaja artiklov)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600" dirty="0"/>
              <a:t>Pri predpisu naročilnice se šifra artikla ne posreduje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600" dirty="0"/>
              <a:t>V Šifrantu 15.40 (Vrste MP) je dodatni podatek, ki določa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vrste MP za katere se evidentira izdaja na nivoju artikla (podatek: </a:t>
            </a:r>
            <a:r>
              <a:rPr lang="sl-SI" sz="2600" kern="1200" dirty="0" err="1">
                <a:effectLst/>
              </a:rPr>
              <a:t>SifraNivKon</a:t>
            </a:r>
            <a:r>
              <a:rPr lang="sl-SI" sz="2600" kern="1200" dirty="0">
                <a:effectLst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2600" dirty="0"/>
          </a:p>
          <a:p>
            <a:pPr>
              <a:buFont typeface="Wingdings" panose="05000000000000000000" pitchFamily="2" charset="2"/>
              <a:buChar char="ü"/>
            </a:pPr>
            <a:endParaRPr lang="pl-PL" sz="2600" dirty="0"/>
          </a:p>
          <a:p>
            <a:pPr>
              <a:buFont typeface="Wingdings" panose="05000000000000000000" pitchFamily="2" charset="2"/>
              <a:buChar char="ü"/>
            </a:pPr>
            <a:endParaRPr lang="sl-SI" sz="2600" dirty="0"/>
          </a:p>
          <a:p>
            <a:pPr marL="0" indent="0">
              <a:buNone/>
            </a:pPr>
            <a:endParaRPr lang="sl-SI" sz="2600" b="1" dirty="0">
              <a:solidFill>
                <a:srgbClr val="005E66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sl-SI" sz="2600" b="1" dirty="0">
              <a:solidFill>
                <a:srgbClr val="005E66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E26D587-8EA4-64D1-18B4-E457EA64C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05537"/>
              </p:ext>
            </p:extLst>
          </p:nvPr>
        </p:nvGraphicFramePr>
        <p:xfrm>
          <a:off x="1736436" y="4154159"/>
          <a:ext cx="9137365" cy="23977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76946">
                  <a:extLst>
                    <a:ext uri="{9D8B030D-6E8A-4147-A177-3AD203B41FA5}">
                      <a16:colId xmlns:a16="http://schemas.microsoft.com/office/drawing/2014/main" val="1228981736"/>
                    </a:ext>
                  </a:extLst>
                </a:gridCol>
                <a:gridCol w="3195782">
                  <a:extLst>
                    <a:ext uri="{9D8B030D-6E8A-4147-A177-3AD203B41FA5}">
                      <a16:colId xmlns:a16="http://schemas.microsoft.com/office/drawing/2014/main" val="610901774"/>
                    </a:ext>
                  </a:extLst>
                </a:gridCol>
                <a:gridCol w="3364637">
                  <a:extLst>
                    <a:ext uri="{9D8B030D-6E8A-4147-A177-3AD203B41FA5}">
                      <a16:colId xmlns:a16="http://schemas.microsoft.com/office/drawing/2014/main" val="1444977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sz="1800" b="1" u="sng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SifraNivKon</a:t>
                      </a:r>
                      <a:endParaRPr lang="sl-SI" sz="1800" b="1" u="sng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sv-S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Šifra nivoja izvajanja kontro</a:t>
                      </a:r>
                      <a:r>
                        <a:rPr lang="sl-SI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b="1" u="sng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OpisNivKon</a:t>
                      </a:r>
                      <a:endParaRPr lang="sl-SI" sz="1800" b="1" u="sng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Opis</a:t>
                      </a:r>
                      <a:r>
                        <a:rPr lang="sv-S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nivoja izvajanja kontro</a:t>
                      </a:r>
                      <a:r>
                        <a:rPr lang="sl-SI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Šifra vrste naročilnice, ki se uporabi pri predpisu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077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Vrsta MP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1, 2, 3, 4, 6, 11, 15, 17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33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C00000"/>
                          </a:solidFill>
                        </a:rPr>
                        <a:t>Sistem artiklov ali artikel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975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C00000"/>
                          </a:solidFill>
                        </a:rPr>
                        <a:t>Artikel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06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C00000"/>
                          </a:solidFill>
                        </a:rPr>
                        <a:t>Sistem artiklov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945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59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596C6-BB5C-4DAD-99B5-6CDEA589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Predpis naročilnice za MP (2/3)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8990E5-CBDB-4AD6-AD71-4FB873503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806" y="1313896"/>
            <a:ext cx="10092367" cy="5388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Obdobje predpisa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V šifrantu Vrst MP (Šifrant 15.40) je opredeljena obveznost navajanja obdobja (</a:t>
            </a:r>
            <a:r>
              <a:rPr lang="sl-SI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OzObdZaIzdMTP</a:t>
            </a:r>
            <a:r>
              <a:rPr lang="pl-PL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Če je </a:t>
            </a:r>
            <a:r>
              <a:rPr lang="sl-SI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OzObdZaIzdMTP</a:t>
            </a:r>
            <a:r>
              <a:rPr lang="sl-SI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= Da, zdravnik opredeli obdobje:</a:t>
            </a:r>
            <a:endParaRPr lang="sl-SI" dirty="0"/>
          </a:p>
          <a:p>
            <a:pPr marL="0" indent="0">
              <a:buNone/>
            </a:pPr>
            <a:endParaRPr lang="sl-SI" sz="3200" b="1" dirty="0">
              <a:solidFill>
                <a:srgbClr val="005E66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E26D587-8EA4-64D1-18B4-E457EA64C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822599"/>
              </p:ext>
            </p:extLst>
          </p:nvPr>
        </p:nvGraphicFramePr>
        <p:xfrm>
          <a:off x="1677880" y="3258106"/>
          <a:ext cx="9907478" cy="341886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931521">
                  <a:extLst>
                    <a:ext uri="{9D8B030D-6E8A-4147-A177-3AD203B41FA5}">
                      <a16:colId xmlns:a16="http://schemas.microsoft.com/office/drawing/2014/main" val="1228981736"/>
                    </a:ext>
                  </a:extLst>
                </a:gridCol>
                <a:gridCol w="4975957">
                  <a:extLst>
                    <a:ext uri="{9D8B030D-6E8A-4147-A177-3AD203B41FA5}">
                      <a16:colId xmlns:a16="http://schemas.microsoft.com/office/drawing/2014/main" val="610901774"/>
                    </a:ext>
                  </a:extLst>
                </a:gridCol>
              </a:tblGrid>
              <a:tr h="369497">
                <a:tc>
                  <a:txBody>
                    <a:bodyPr/>
                    <a:lstStyle/>
                    <a:p>
                      <a:r>
                        <a:rPr lang="sl-SI" sz="1800" b="1" u="non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Vrsta naročilnice</a:t>
                      </a:r>
                      <a:endParaRPr lang="sl-SI" u="none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Zdravnik opredeli obdobje v dnevih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077778"/>
                  </a:ext>
                </a:extLst>
              </a:tr>
              <a:tr h="369497">
                <a:tc>
                  <a:txBody>
                    <a:bodyPr/>
                    <a:lstStyle/>
                    <a:p>
                      <a:r>
                        <a:rPr lang="sl-SI" dirty="0"/>
                        <a:t>1, 2, 3, 4 - </a:t>
                      </a:r>
                      <a:r>
                        <a:rPr lang="pl-PL" dirty="0"/>
                        <a:t>NAR1-Naroč. za MP (predpis vrste MP)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med 5 in 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332281"/>
                  </a:ext>
                </a:extLst>
              </a:tr>
              <a:tr h="369497">
                <a:tc>
                  <a:txBody>
                    <a:bodyPr/>
                    <a:lstStyle/>
                    <a:p>
                      <a:r>
                        <a:rPr lang="sl-SI" dirty="0"/>
                        <a:t>6 </a:t>
                      </a:r>
                      <a:r>
                        <a:rPr lang="sv-SE" dirty="0"/>
                        <a:t>-</a:t>
                      </a:r>
                      <a:r>
                        <a:rPr lang="sl-SI" dirty="0"/>
                        <a:t> </a:t>
                      </a:r>
                      <a:r>
                        <a:rPr lang="sv-SE" dirty="0"/>
                        <a:t>NAR1-Obnovljiva nar. (predpis </a:t>
                      </a:r>
                      <a:r>
                        <a:rPr lang="sl-SI" dirty="0"/>
                        <a:t>vrste</a:t>
                      </a:r>
                      <a:r>
                        <a:rPr lang="sv-SE" dirty="0"/>
                        <a:t> MP)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975314"/>
                  </a:ext>
                </a:extLst>
              </a:tr>
              <a:tr h="390130"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C00000"/>
                          </a:solidFill>
                        </a:rPr>
                        <a:t>8 - </a:t>
                      </a:r>
                      <a:r>
                        <a:rPr lang="pl-PL" b="1" dirty="0">
                          <a:solidFill>
                            <a:srgbClr val="C00000"/>
                          </a:solidFill>
                        </a:rPr>
                        <a:t>NAR1-Naroč. za MP (izdaja artiklov)</a:t>
                      </a:r>
                      <a:endParaRPr lang="sl-SI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C00000"/>
                          </a:solidFill>
                        </a:rPr>
                        <a:t>90 ali 180 ali 270 ali 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853818"/>
                  </a:ext>
                </a:extLst>
              </a:tr>
              <a:tr h="637761">
                <a:tc>
                  <a:txBody>
                    <a:bodyPr/>
                    <a:lstStyle/>
                    <a:p>
                      <a:r>
                        <a:rPr lang="sl-SI" dirty="0"/>
                        <a:t>11 - </a:t>
                      </a:r>
                      <a:r>
                        <a:rPr lang="pl-PL" dirty="0"/>
                        <a:t>NAR1-Naroč. za MP (predpis podskupine)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Šifrant Trajnostnih dob (Šifrant 35)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Obdobje med </a:t>
                      </a:r>
                      <a:r>
                        <a:rPr lang="sl-SI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MinObdPredp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sl-SI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MaxObdPredp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067266"/>
                  </a:ext>
                </a:extLst>
              </a:tr>
              <a:tr h="637761">
                <a:tc>
                  <a:txBody>
                    <a:bodyPr/>
                    <a:lstStyle/>
                    <a:p>
                      <a:r>
                        <a:rPr lang="sl-SI" dirty="0"/>
                        <a:t>15 - NAR3-Mesečna zbira </a:t>
                      </a:r>
                      <a:r>
                        <a:rPr lang="sl-SI" dirty="0" err="1"/>
                        <a:t>naroč.za</a:t>
                      </a:r>
                      <a:r>
                        <a:rPr lang="sl-SI" dirty="0"/>
                        <a:t> </a:t>
                      </a:r>
                      <a:r>
                        <a:rPr lang="sl-SI" dirty="0" err="1"/>
                        <a:t>podsk</a:t>
                      </a:r>
                      <a:r>
                        <a:rPr lang="sl-SI" dirty="0"/>
                        <a:t>. MP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Šifrant Trajnostnih dob (Šifrant 35)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Obdobje med </a:t>
                      </a:r>
                      <a:r>
                        <a:rPr lang="sl-SI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MinObdPredp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sl-SI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MaxObdPredp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946194"/>
                  </a:ext>
                </a:extLst>
              </a:tr>
              <a:tr h="637761">
                <a:tc>
                  <a:txBody>
                    <a:bodyPr/>
                    <a:lstStyle/>
                    <a:p>
                      <a:r>
                        <a:rPr lang="sl-SI" dirty="0"/>
                        <a:t>17 - NAR1-Obnovljiva nar. (podskupine MP)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Šifrant Trajnostnih dob (Šifrant 35)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Obdobje med </a:t>
                      </a:r>
                      <a:r>
                        <a:rPr lang="sl-SI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MinObdPredp</a:t>
                      </a:r>
                      <a:r>
                        <a:rPr lang="sl-S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sl-SI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MaxObdPredp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989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599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596C6-BB5C-4DAD-99B5-6CDEA589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Predpis naročilnice za MP (3/3)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8990E5-CBDB-4AD6-AD71-4FB873503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806" y="1438183"/>
            <a:ext cx="10092367" cy="5264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Veljavnost obnovljive naročilnice oz. </a:t>
            </a:r>
            <a:r>
              <a:rPr lang="pl-PL" sz="32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naročilnice za MP (izdaja artiklov) </a:t>
            </a:r>
            <a:r>
              <a:rPr lang="sl-SI" sz="32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in število dovoljenih izdaj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Veljavnost naročilnice določi sistem on-line, po uspešnem zapisu naročilnice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dirty="0"/>
          </a:p>
          <a:p>
            <a:pPr marL="0" indent="0">
              <a:buNone/>
            </a:pPr>
            <a:endParaRPr lang="sl-SI" b="1" dirty="0">
              <a:solidFill>
                <a:srgbClr val="005E66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sl-SI" b="1" dirty="0">
              <a:solidFill>
                <a:srgbClr val="005E66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l-PL" dirty="0"/>
          </a:p>
          <a:p>
            <a:pPr>
              <a:buFont typeface="Wingdings" panose="05000000000000000000" pitchFamily="2" charset="2"/>
              <a:buChar char="ü"/>
            </a:pPr>
            <a:endParaRPr lang="sl-SI" dirty="0"/>
          </a:p>
          <a:p>
            <a:pPr marL="0" indent="0">
              <a:buNone/>
            </a:pPr>
            <a:endParaRPr lang="sl-SI" b="1" dirty="0">
              <a:solidFill>
                <a:srgbClr val="005E66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sl-SI" b="1" dirty="0">
              <a:solidFill>
                <a:srgbClr val="005E66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1A0DBA9-6994-D3EF-85A5-8FA369B08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218992"/>
              </p:ext>
            </p:extLst>
          </p:nvPr>
        </p:nvGraphicFramePr>
        <p:xfrm>
          <a:off x="1503554" y="3258188"/>
          <a:ext cx="10014191" cy="333292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62047">
                  <a:extLst>
                    <a:ext uri="{9D8B030D-6E8A-4147-A177-3AD203B41FA5}">
                      <a16:colId xmlns:a16="http://schemas.microsoft.com/office/drawing/2014/main" val="2603280054"/>
                    </a:ext>
                  </a:extLst>
                </a:gridCol>
                <a:gridCol w="2687781">
                  <a:extLst>
                    <a:ext uri="{9D8B030D-6E8A-4147-A177-3AD203B41FA5}">
                      <a16:colId xmlns:a16="http://schemas.microsoft.com/office/drawing/2014/main" val="1132965721"/>
                    </a:ext>
                  </a:extLst>
                </a:gridCol>
                <a:gridCol w="4664363">
                  <a:extLst>
                    <a:ext uri="{9D8B030D-6E8A-4147-A177-3AD203B41FA5}">
                      <a16:colId xmlns:a16="http://schemas.microsoft.com/office/drawing/2014/main" val="3375796243"/>
                    </a:ext>
                  </a:extLst>
                </a:gridCol>
              </a:tblGrid>
              <a:tr h="6561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1" u="non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Šifra vrste naročilnice</a:t>
                      </a:r>
                      <a:endParaRPr lang="sl-SI" u="none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Določitev datuma veljavnosti</a:t>
                      </a:r>
                      <a:r>
                        <a:rPr lang="sl-SI" sz="18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naročilnice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Maksimalno število izdaj</a:t>
                      </a:r>
                      <a:endParaRPr lang="sl-SI" sz="18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882919"/>
                  </a:ext>
                </a:extLst>
              </a:tr>
              <a:tr h="593128">
                <a:tc>
                  <a:txBody>
                    <a:bodyPr/>
                    <a:lstStyle/>
                    <a:p>
                      <a:r>
                        <a:rPr lang="sl-SI" dirty="0"/>
                        <a:t>6 </a:t>
                      </a:r>
                      <a:r>
                        <a:rPr lang="sv-SE" dirty="0"/>
                        <a:t>-</a:t>
                      </a:r>
                      <a:r>
                        <a:rPr lang="sl-SI" dirty="0"/>
                        <a:t> </a:t>
                      </a:r>
                      <a:r>
                        <a:rPr lang="sv-SE" dirty="0"/>
                        <a:t>NAR1-Obnovljiva nar. (predpis </a:t>
                      </a:r>
                      <a:r>
                        <a:rPr lang="sl-SI" dirty="0"/>
                        <a:t>vrste</a:t>
                      </a:r>
                      <a:r>
                        <a:rPr lang="sv-SE" dirty="0"/>
                        <a:t> MP)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Datum izdaje naročilnice + 364 dni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152226"/>
                  </a:ext>
                </a:extLst>
              </a:tr>
              <a:tr h="679555">
                <a:tc>
                  <a:txBody>
                    <a:bodyPr/>
                    <a:lstStyle/>
                    <a:p>
                      <a:r>
                        <a:rPr lang="sl-SI" dirty="0"/>
                        <a:t>17 - NAR1-Obnovljiva nar. (podskupine MP)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Datum izdaje naročilnice + 364 dni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302458"/>
                  </a:ext>
                </a:extLst>
              </a:tr>
              <a:tr h="1357112"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C00000"/>
                          </a:solidFill>
                        </a:rPr>
                        <a:t>8 - </a:t>
                      </a:r>
                      <a:r>
                        <a:rPr lang="pl-PL" b="1" dirty="0">
                          <a:solidFill>
                            <a:srgbClr val="C00000"/>
                          </a:solidFill>
                        </a:rPr>
                        <a:t>NAR1-Naroč. za MP (izdaja artiklov)</a:t>
                      </a:r>
                      <a:endParaRPr lang="sl-SI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C00000"/>
                          </a:solidFill>
                        </a:rPr>
                        <a:t>Datum izdaje naročilnice + obdobje predpisa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C00000"/>
                          </a:solidFill>
                        </a:rPr>
                        <a:t>1 izdaja, če je opredeljeno obdobje 90 dni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1" dirty="0">
                          <a:solidFill>
                            <a:srgbClr val="C00000"/>
                          </a:solidFill>
                        </a:rPr>
                        <a:t>2 izdaji, če je opredeljeno obdobje 180 dni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1" dirty="0">
                          <a:solidFill>
                            <a:srgbClr val="C00000"/>
                          </a:solidFill>
                        </a:rPr>
                        <a:t>3 izdaje, če je opredeljeno obdobje 270 dni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1" dirty="0">
                          <a:solidFill>
                            <a:srgbClr val="C00000"/>
                          </a:solidFill>
                        </a:rPr>
                        <a:t>4 izdaje, če je opredeljeno obdobje 360 dni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60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137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596C6-BB5C-4DAD-99B5-6CDEA589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Branje odprtih naročilnic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8990E5-CBDB-4AD6-AD71-4FB873503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36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Naročilnica s šifro vrste 8 – </a:t>
            </a:r>
            <a:r>
              <a:rPr lang="pl-PL" sz="36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NAR1-Naroč. za MP (izdaja artiklov) se uvrsti v seznam odprtih naročilnic pod pogoji:</a:t>
            </a:r>
            <a:endParaRPr lang="sl-SI" sz="3600" b="1" dirty="0">
              <a:solidFill>
                <a:srgbClr val="005E66"/>
              </a:solidFill>
              <a:latin typeface="+mj-lt"/>
              <a:ea typeface="+mj-ea"/>
              <a:cs typeface="+mj-cs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/>
              <a:t>Datum konca veljavnosti naročilnice je v prihodnosti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/>
              <a:t>Niso bile izvedene vse izdaje (število izdaj je odvisno od obdobja predpisa)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800" dirty="0"/>
              <a:t>Naročilnica ni prekinjena (naročilnico je dovoljeno prekiniti, pod pogojem, da je bil izveden vsaj en prejem)</a:t>
            </a:r>
          </a:p>
          <a:p>
            <a:pPr marL="457200" lvl="1" indent="0">
              <a:buNone/>
            </a:pPr>
            <a:endParaRPr lang="sl-SI" dirty="0"/>
          </a:p>
          <a:p>
            <a:pPr marL="457200" lvl="1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12142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596C6-BB5C-4DAD-99B5-6CDEA589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Izdaja MP (Artikli) - Splošno (1/4)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8990E5-CBDB-4AD6-AD71-4FB873503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806" y="1455938"/>
            <a:ext cx="10092367" cy="5246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Obveznost navajanja podatka ZZZS šifra artikla / ZZZS šifra sistema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3200" dirty="0"/>
              <a:t>V Šifrantu 15.40 (Vrste MP) je dodatni podatek, ki določa vrste MP za katere se evidentira izdaja na nivoju artikla, podatek: SifraNivKon</a:t>
            </a:r>
          </a:p>
          <a:p>
            <a:pPr marL="0" indent="0">
              <a:buNone/>
            </a:pPr>
            <a:endParaRPr lang="pl-PL" sz="3200" dirty="0"/>
          </a:p>
          <a:p>
            <a:pPr>
              <a:buFont typeface="Wingdings" panose="05000000000000000000" pitchFamily="2" charset="2"/>
              <a:buChar char="ü"/>
            </a:pPr>
            <a:endParaRPr lang="sl-SI" sz="3200" dirty="0"/>
          </a:p>
          <a:p>
            <a:pPr marL="0" indent="0">
              <a:buNone/>
            </a:pPr>
            <a:endParaRPr lang="sl-SI" sz="3200" b="1" dirty="0">
              <a:solidFill>
                <a:srgbClr val="005E66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sl-SI" sz="3200" b="1" dirty="0">
              <a:solidFill>
                <a:srgbClr val="005E66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E26D587-8EA4-64D1-18B4-E457EA64C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441560"/>
              </p:ext>
            </p:extLst>
          </p:nvPr>
        </p:nvGraphicFramePr>
        <p:xfrm>
          <a:off x="1579418" y="3858250"/>
          <a:ext cx="9596582" cy="23774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49203">
                  <a:extLst>
                    <a:ext uri="{9D8B030D-6E8A-4147-A177-3AD203B41FA5}">
                      <a16:colId xmlns:a16="http://schemas.microsoft.com/office/drawing/2014/main" val="1228981736"/>
                    </a:ext>
                  </a:extLst>
                </a:gridCol>
                <a:gridCol w="3142696">
                  <a:extLst>
                    <a:ext uri="{9D8B030D-6E8A-4147-A177-3AD203B41FA5}">
                      <a16:colId xmlns:a16="http://schemas.microsoft.com/office/drawing/2014/main" val="610901774"/>
                    </a:ext>
                  </a:extLst>
                </a:gridCol>
                <a:gridCol w="4304683">
                  <a:extLst>
                    <a:ext uri="{9D8B030D-6E8A-4147-A177-3AD203B41FA5}">
                      <a16:colId xmlns:a16="http://schemas.microsoft.com/office/drawing/2014/main" val="1482336826"/>
                    </a:ext>
                  </a:extLst>
                </a:gridCol>
              </a:tblGrid>
              <a:tr h="630623">
                <a:tc>
                  <a:txBody>
                    <a:bodyPr/>
                    <a:lstStyle/>
                    <a:p>
                      <a:r>
                        <a:rPr lang="sl-SI" sz="1800" b="1" u="sng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SifraNivKon</a:t>
                      </a:r>
                      <a:endParaRPr lang="sl-SI" sz="1800" b="1" u="sng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sv-S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Šifra nivoja izvajanja kontro</a:t>
                      </a:r>
                      <a:r>
                        <a:rPr lang="sl-SI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b="1" u="sng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OpisNivKon</a:t>
                      </a:r>
                      <a:endParaRPr lang="sl-SI" sz="1800" b="1" u="sng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Opis</a:t>
                      </a:r>
                      <a:r>
                        <a:rPr lang="sv-SE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nivoja izvajanja kontro</a:t>
                      </a:r>
                      <a:r>
                        <a:rPr lang="sl-SI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Pravilo navajanja podatka pri zapisu izdaje v sistemu on-line (</a:t>
                      </a:r>
                      <a:r>
                        <a:rPr lang="sl-SI" sz="1800" b="1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SifraArtiklaPripomocka</a:t>
                      </a:r>
                      <a:r>
                        <a:rPr lang="sl-SI" sz="18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sl-SI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077778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sl-SI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Vrsta MP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Šifra artikla se ne navaja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332281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C00000"/>
                          </a:solidFill>
                        </a:rPr>
                        <a:t>Sistem artiklov ali artikel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l-SI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Navede se šifra artikla ali šifra sistema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975314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C00000"/>
                          </a:solidFill>
                        </a:rPr>
                        <a:t>Artikel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l-SI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Navede se šifra artikla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067266"/>
                  </a:ext>
                </a:extLst>
              </a:tr>
              <a:tr h="354161"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C00000"/>
                          </a:solidFill>
                        </a:rPr>
                        <a:t>Sistem artiklov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Navede se šifra sistema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945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502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596C6-BB5C-4DAD-99B5-6CDEA589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Izdaja MP (Artikli) – Splošno (2/4)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8990E5-CBDB-4AD6-AD71-4FB873503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030" y="1455938"/>
            <a:ext cx="10317144" cy="52467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Če je na datum prejema lastnost vrste MP, da se izdaja evidentira na nivoju artikla ali sistema je obvezno posredovanje ZZZS šifre artikla ali ZZZS šifre sistema (Ne glede na predpisano vrsto naročilnice!)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/>
              <a:t>Pri zapisu izdaje MP morajo biti podatki skladni s podatki na naročilnici (npr. če je predpis vrste naročilnice 1, se posreduje izdaja MP za vrsto naročilnice 1, četudi je lastnost vrste MP, da se zapiše izdaja na nivoju artikla)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3200" b="1" dirty="0">
                <a:solidFill>
                  <a:srgbClr val="005E66"/>
                </a:solidFill>
                <a:latin typeface="+mj-lt"/>
                <a:ea typeface="+mj-ea"/>
                <a:cs typeface="+mj-cs"/>
              </a:rPr>
              <a:t>Dodatna obrazložitev:</a:t>
            </a:r>
          </a:p>
          <a:p>
            <a:pPr marL="0" indent="0">
              <a:buNone/>
            </a:pPr>
            <a:r>
              <a:rPr lang="sl-SI" dirty="0"/>
              <a:t>Za nekatere vrste MP se s 30.11.2024 ukinja predpis. Izdaje MP na te naročilnice se izvajajo tudi po 1. 12. 2024, do izteka veljavnosti naročilnice. Za obnovljive naročilnice najkasneje do </a:t>
            </a:r>
            <a:r>
              <a:rPr lang="sl-SI" dirty="0">
                <a:solidFill>
                  <a:srgbClr val="C00000"/>
                </a:solidFill>
              </a:rPr>
              <a:t>31.12.2025</a:t>
            </a:r>
            <a:r>
              <a:rPr lang="sl-SI" dirty="0"/>
              <a:t>. 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3200" dirty="0"/>
          </a:p>
          <a:p>
            <a:pPr>
              <a:buFont typeface="Wingdings" panose="05000000000000000000" pitchFamily="2" charset="2"/>
              <a:buChar char="ü"/>
            </a:pPr>
            <a:endParaRPr lang="sl-SI" sz="3200" dirty="0"/>
          </a:p>
          <a:p>
            <a:pPr marL="0" indent="0">
              <a:buNone/>
            </a:pPr>
            <a:endParaRPr lang="sl-SI" sz="3200" b="1" dirty="0">
              <a:solidFill>
                <a:srgbClr val="005E66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sl-SI" sz="3200" b="1" dirty="0">
              <a:solidFill>
                <a:srgbClr val="005E6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14482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2393</Words>
  <Application>Microsoft Office PowerPoint</Application>
  <PresentationFormat>Širokozaslonsko</PresentationFormat>
  <Paragraphs>378</Paragraphs>
  <Slides>28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Officeova tema</vt:lpstr>
      <vt:lpstr> Spremembe informacijskih rešitev zaradi vpeljave izdajanja  artiklov MP</vt:lpstr>
      <vt:lpstr>Vsebina predstavitve</vt:lpstr>
      <vt:lpstr>Nove verzije tehničnih navodil</vt:lpstr>
      <vt:lpstr>Predpis naročilnice za MP (1/3)</vt:lpstr>
      <vt:lpstr>Predpis naročilnice za MP (2/3)</vt:lpstr>
      <vt:lpstr>Predpis naročilnice za MP (3/3)</vt:lpstr>
      <vt:lpstr>Branje odprtih naročilnic</vt:lpstr>
      <vt:lpstr>Izdaja MP (Artikli) - Splošno (1/4)</vt:lpstr>
      <vt:lpstr>Izdaja MP (Artikli) – Splošno (2/4) </vt:lpstr>
      <vt:lpstr>Izdaja MP (Artikli)  - Splošno (3/4)</vt:lpstr>
      <vt:lpstr>Izdaja MP (Artikli)  - Splošno (4/4)</vt:lpstr>
      <vt:lpstr>Izdaja MP (Artikli) – Vrednost artikla</vt:lpstr>
      <vt:lpstr>Izdaja MP (Artikli) – Izdana količina</vt:lpstr>
      <vt:lpstr>Izdaja MP (Artikli) – Življenjska doba (Trajnostna doba)</vt:lpstr>
      <vt:lpstr>Izdaja MP (Artikli) – Določanje datuma naslednje izdaje</vt:lpstr>
      <vt:lpstr>Branje prejetih MP</vt:lpstr>
      <vt:lpstr>Obračun MP povzetka, davčna stopnja</vt:lpstr>
      <vt:lpstr>Izdaja MP (Artikli) – Pogodba dobavitelja (1/5)</vt:lpstr>
      <vt:lpstr>Uvrščanje artiklov na pogodbo dobavitelja (2/5)</vt:lpstr>
      <vt:lpstr>Izdaja MP (Artikli) – Pogodba dobavitelja (3/5)</vt:lpstr>
      <vt:lpstr>Uvrščanje artiklov na pogodbo dobavitelja (4/5)</vt:lpstr>
      <vt:lpstr>Izdaja MP (Artikli) – Pogodba dobavitelja (5/5)</vt:lpstr>
      <vt:lpstr>Šifranti</vt:lpstr>
      <vt:lpstr>Pomembni datumi – testno okolje</vt:lpstr>
      <vt:lpstr>Pomembni datumi – produkcijsko okolje</vt:lpstr>
      <vt:lpstr>Testni podatki (1/2)</vt:lpstr>
      <vt:lpstr>Testni podatki (2/2)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Danila Perhavec</dc:creator>
  <cp:lastModifiedBy>Sonja Klančnik</cp:lastModifiedBy>
  <cp:revision>24</cp:revision>
  <dcterms:created xsi:type="dcterms:W3CDTF">2020-09-23T10:03:55Z</dcterms:created>
  <dcterms:modified xsi:type="dcterms:W3CDTF">2024-10-21T07:28:36Z</dcterms:modified>
</cp:coreProperties>
</file>